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0" r:id="rId1"/>
  </p:sldMasterIdLst>
  <p:notesMasterIdLst>
    <p:notesMasterId r:id="rId22"/>
  </p:notesMasterIdLst>
  <p:handoutMasterIdLst>
    <p:handoutMasterId r:id="rId23"/>
  </p:handoutMasterIdLst>
  <p:sldIdLst>
    <p:sldId id="281" r:id="rId2"/>
    <p:sldId id="322" r:id="rId3"/>
    <p:sldId id="326" r:id="rId4"/>
    <p:sldId id="325" r:id="rId5"/>
    <p:sldId id="324" r:id="rId6"/>
    <p:sldId id="304" r:id="rId7"/>
    <p:sldId id="305" r:id="rId8"/>
    <p:sldId id="320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23" r:id="rId20"/>
    <p:sldId id="303" r:id="rId21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F3F"/>
    <a:srgbClr val="FF9933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00" autoAdjust="0"/>
    <p:restoredTop sz="98857" autoAdjust="0"/>
  </p:normalViewPr>
  <p:slideViewPr>
    <p:cSldViewPr>
      <p:cViewPr varScale="1">
        <p:scale>
          <a:sx n="116" d="100"/>
          <a:sy n="116" d="100"/>
        </p:scale>
        <p:origin x="1830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1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715C16-11F3-4462-A192-AE0E13215FE0}" type="datetimeFigureOut">
              <a:rPr lang="ru-RU" smtClean="0"/>
              <a:t>12.10.2023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1A8AC6-327D-4D4A-A1E2-C7CC5E5EDF7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274670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E86DF-642D-4C4D-8F71-B0AEC021DC1B}" type="datetimeFigureOut">
              <a:rPr lang="ru-RU" smtClean="0"/>
              <a:t>12.10.2023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29B9E2-16ED-4569-9BDA-BA60795E30F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261769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219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10A05D-8700-46C8-A54E-3A9D13BA57ED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3706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10A05D-8700-46C8-A54E-3A9D13BA57ED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3706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10A05D-8700-46C8-A54E-3A9D13BA57ED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3706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10A05D-8700-46C8-A54E-3A9D13BA57ED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3706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497D-9E22-4655-940F-A6F8663D7CF7}" type="datetime1">
              <a:rPr lang="ru-RU" smtClean="0"/>
              <a:t>12.10.2023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0058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10ED-59A8-4279-9381-0A0D969FA03A}" type="datetime1">
              <a:rPr lang="ru-RU" smtClean="0"/>
              <a:t>12.10.2023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3651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8DB4F-0011-4C85-887F-A14DF6EF9BC2}" type="datetime1">
              <a:rPr lang="ru-RU" smtClean="0"/>
              <a:t>12.10.2023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0415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CDD1-1722-4E3F-AC92-6A4171AF5577}" type="datetime1">
              <a:rPr lang="ru-RU" smtClean="0"/>
              <a:t>12.10.2023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7451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C33AA-D213-4E35-84CF-4966FA2DA868}" type="datetime1">
              <a:rPr lang="ru-RU" smtClean="0"/>
              <a:t>12.10.2023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9913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27004-9644-4B79-9278-A39DF21EED94}" type="datetime1">
              <a:rPr lang="ru-RU" smtClean="0"/>
              <a:t>12.10.2023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9792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FAE71-8D4B-4C1F-9A70-57C9B497EA7D}" type="datetime1">
              <a:rPr lang="ru-RU" smtClean="0"/>
              <a:t>12.10.2023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4413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30609-5AFA-4C45-A617-5F2E42481F8D}" type="datetime1">
              <a:rPr lang="ru-RU" smtClean="0"/>
              <a:t>12.10.2023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8598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C68C9-BF93-4113-AC9B-193E5BE300E5}" type="datetime1">
              <a:rPr lang="ru-RU" smtClean="0"/>
              <a:t>12.10.2023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358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2ACA-1E7D-4FDD-BF77-3ADE0433D172}" type="datetime1">
              <a:rPr lang="ru-RU" smtClean="0"/>
              <a:t>12.10.2023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34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8D2F-2BC9-4221-9B10-C53BC934862C}" type="datetime1">
              <a:rPr lang="ru-RU" smtClean="0"/>
              <a:t>12.10.2023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5291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BD4D5-7EA4-400B-8930-18EEC4FB28AC}" type="datetime1">
              <a:rPr lang="ru-RU" smtClean="0"/>
              <a:t>12.10.2023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1027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br.ru/currency_base/daily.aspx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alog.ru/rn77/fl/interest/inf_baccount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static.kremlin.ru/media/events/files/ru/uda2lVcQRP4Nzu0ldWcm9oMyYX8t7O9Y.zip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tatic.kremlin.ru/media/events/files/ru/uda2lVcQRP4Nzu0ldWcm9oMyYX8t7O9Y.zip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kremlin.ru/structure/additional/12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1725" y="2751828"/>
            <a:ext cx="8229954" cy="267765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</a:t>
            </a:r>
            <a:r>
              <a:rPr lang="ru-RU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сведений </a:t>
            </a:r>
            <a:endParaRPr lang="ru-RU" sz="28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доходах, расходах,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имуществе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обязательствах имущественного характера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соответствующей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формы справки</a:t>
            </a:r>
          </a:p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endParaRPr lang="ru-RU" sz="2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3" name="Picture 6" descr="http://er-uzao.ru/wp-content/uploads/2015/08/fla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63"/>
          <a:stretch/>
        </p:blipFill>
        <p:spPr bwMode="auto">
          <a:xfrm>
            <a:off x="-180528" y="-171400"/>
            <a:ext cx="9721080" cy="2016224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876256" y="34316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888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13792" y="-7062"/>
            <a:ext cx="9157792" cy="98072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38803" y="113970"/>
            <a:ext cx="4822730" cy="8156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400" b="1" dirty="0" smtClean="0">
                <a:solidFill>
                  <a:srgbClr val="FFC000"/>
                </a:solidFill>
              </a:rPr>
              <a:t>Раздел 3. Сведения об имуществе</a:t>
            </a:r>
          </a:p>
          <a:p>
            <a:pPr algn="ctr"/>
            <a:r>
              <a:rPr lang="ru-RU" b="1" dirty="0" smtClean="0">
                <a:solidFill>
                  <a:srgbClr val="FFC000"/>
                </a:solidFill>
              </a:rPr>
              <a:t>Подраздел </a:t>
            </a:r>
            <a:r>
              <a:rPr lang="ru-RU" b="1" dirty="0">
                <a:solidFill>
                  <a:srgbClr val="FFC000"/>
                </a:solidFill>
              </a:rPr>
              <a:t>3.1 Недвижимое </a:t>
            </a:r>
            <a:r>
              <a:rPr lang="ru-RU" b="1" dirty="0" smtClean="0">
                <a:solidFill>
                  <a:srgbClr val="FFC000"/>
                </a:solidFill>
              </a:rPr>
              <a:t>имущество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11108" y="118177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>
                <a:solidFill>
                  <a:srgbClr val="FFC000"/>
                </a:solidFill>
              </a:rPr>
              <a:t>10</a:t>
            </a:fld>
            <a:endParaRPr lang="ru-RU" sz="1400" dirty="0">
              <a:solidFill>
                <a:srgbClr val="FFC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48" t="9726" b="21152"/>
          <a:stretch/>
        </p:blipFill>
        <p:spPr bwMode="auto">
          <a:xfrm>
            <a:off x="17445" y="1196752"/>
            <a:ext cx="8798062" cy="4741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55775" y="950445"/>
            <a:ext cx="62597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</a:rPr>
              <a:t>Объекты </a:t>
            </a:r>
            <a:r>
              <a:rPr lang="ru-RU" b="1" i="1" dirty="0">
                <a:solidFill>
                  <a:schemeClr val="bg2">
                    <a:lumMod val="25000"/>
                  </a:schemeClr>
                </a:solidFill>
              </a:rPr>
              <a:t>недвижимости, принадлежащие </a:t>
            </a: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на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праве собственности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8102" y="5807922"/>
            <a:ext cx="8672455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dirty="0"/>
              <a:t>Для каждого объекта </a:t>
            </a:r>
            <a:r>
              <a:rPr lang="ru-RU" sz="1300" dirty="0" smtClean="0"/>
              <a:t>указываются </a:t>
            </a:r>
            <a:r>
              <a:rPr lang="ru-RU" sz="1300" dirty="0"/>
              <a:t>реквизиты свидетельства о государственной регистрации права собственности 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 smtClean="0"/>
              <a:t>и/или </a:t>
            </a:r>
            <a:r>
              <a:rPr lang="ru-RU" sz="1300" dirty="0"/>
              <a:t>регистрационный номер и дата записи в </a:t>
            </a:r>
            <a:r>
              <a:rPr lang="ru-RU" sz="1300" dirty="0" smtClean="0"/>
              <a:t>ЕГРН + реквизиты документа-основания приобретения </a:t>
            </a:r>
            <a:r>
              <a:rPr lang="ru-RU" sz="1300" dirty="0"/>
              <a:t>права </a:t>
            </a:r>
            <a:r>
              <a:rPr lang="ru-RU" sz="1300" dirty="0" smtClean="0"/>
              <a:t>собственности. </a:t>
            </a:r>
            <a:r>
              <a:rPr lang="ru-RU" sz="1300" dirty="0" smtClean="0">
                <a:solidFill>
                  <a:schemeClr val="bg2">
                    <a:lumMod val="25000"/>
                  </a:schemeClr>
                </a:solidFill>
              </a:rPr>
              <a:t>Исключение: недвижимое </a:t>
            </a:r>
            <a:r>
              <a:rPr lang="ru-RU" sz="1300" dirty="0">
                <a:solidFill>
                  <a:schemeClr val="bg2">
                    <a:lumMod val="25000"/>
                  </a:schemeClr>
                </a:solidFill>
              </a:rPr>
              <a:t>имущество, полученное в порядке наследования (выдано свидетельство </a:t>
            </a:r>
            <a:r>
              <a:rPr lang="ru-RU" sz="13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13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300" dirty="0" smtClean="0">
                <a:solidFill>
                  <a:schemeClr val="bg2">
                    <a:lumMod val="25000"/>
                  </a:schemeClr>
                </a:solidFill>
              </a:rPr>
              <a:t>о </a:t>
            </a:r>
            <a:r>
              <a:rPr lang="ru-RU" sz="1300" dirty="0">
                <a:solidFill>
                  <a:schemeClr val="bg2">
                    <a:lumMod val="25000"/>
                  </a:schemeClr>
                </a:solidFill>
              </a:rPr>
              <a:t>праве </a:t>
            </a:r>
            <a:r>
              <a:rPr lang="ru-RU" sz="1300" dirty="0" smtClean="0">
                <a:solidFill>
                  <a:schemeClr val="bg2">
                    <a:lumMod val="25000"/>
                  </a:schemeClr>
                </a:solidFill>
              </a:rPr>
              <a:t>на </a:t>
            </a:r>
            <a:r>
              <a:rPr lang="ru-RU" sz="1300" dirty="0">
                <a:solidFill>
                  <a:schemeClr val="bg2">
                    <a:lumMod val="25000"/>
                  </a:schemeClr>
                </a:solidFill>
              </a:rPr>
              <a:t>наследство) или по решению суда (вступило в законную силу), право собственности на которое </a:t>
            </a:r>
            <a:r>
              <a:rPr lang="ru-RU" sz="13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13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300" dirty="0" smtClean="0">
                <a:solidFill>
                  <a:schemeClr val="bg2">
                    <a:lumMod val="25000"/>
                  </a:schemeClr>
                </a:solidFill>
              </a:rPr>
              <a:t>не </a:t>
            </a:r>
            <a:r>
              <a:rPr lang="ru-RU" sz="1300" dirty="0">
                <a:solidFill>
                  <a:schemeClr val="bg2">
                    <a:lumMod val="25000"/>
                  </a:schemeClr>
                </a:solidFill>
              </a:rPr>
              <a:t>зарегистрировано в установленном </a:t>
            </a:r>
            <a:r>
              <a:rPr lang="ru-RU" sz="1300" dirty="0" smtClean="0">
                <a:solidFill>
                  <a:schemeClr val="bg2">
                    <a:lumMod val="25000"/>
                  </a:schemeClr>
                </a:solidFill>
              </a:rPr>
              <a:t>порядке. </a:t>
            </a:r>
            <a:endParaRPr lang="ru-RU" sz="13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687194" y="3871055"/>
            <a:ext cx="540989" cy="28803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6084168" y="3490239"/>
            <a:ext cx="2952328" cy="360040"/>
          </a:xfrm>
          <a:prstGeom prst="wedgeRoundRectCallout">
            <a:avLst>
              <a:gd name="adj1" fmla="val -45609"/>
              <a:gd name="adj2" fmla="val 92265"/>
              <a:gd name="adj3" fmla="val 16667"/>
            </a:avLst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Общая площадь объекта, а не доли</a:t>
            </a:r>
            <a:endParaRPr lang="ru-RU" sz="1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63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13792" y="-7062"/>
            <a:ext cx="9157792" cy="98072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36171" y="172762"/>
            <a:ext cx="4857868" cy="8156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400" b="1" dirty="0">
                <a:solidFill>
                  <a:srgbClr val="FFC000"/>
                </a:solidFill>
              </a:rPr>
              <a:t>Раздел 3. Сведения об </a:t>
            </a:r>
            <a:r>
              <a:rPr lang="ru-RU" sz="2400" b="1" dirty="0" smtClean="0">
                <a:solidFill>
                  <a:srgbClr val="FFC000"/>
                </a:solidFill>
              </a:rPr>
              <a:t>имуществе</a:t>
            </a:r>
          </a:p>
          <a:p>
            <a:pPr algn="ctr"/>
            <a:r>
              <a:rPr lang="ru-RU" b="1" dirty="0">
                <a:solidFill>
                  <a:srgbClr val="FFC000"/>
                </a:solidFill>
              </a:rPr>
              <a:t>Подраздел 3.2. Транспортные средства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76256" y="143529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>
                <a:solidFill>
                  <a:srgbClr val="FFC000"/>
                </a:solidFill>
              </a:rPr>
              <a:t>11</a:t>
            </a:fld>
            <a:endParaRPr lang="ru-RU" sz="1400" dirty="0">
              <a:solidFill>
                <a:srgbClr val="FFC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960" t="10253" r="20954" b="26672"/>
          <a:stretch/>
        </p:blipFill>
        <p:spPr bwMode="auto">
          <a:xfrm>
            <a:off x="143051" y="1048815"/>
            <a:ext cx="7765175" cy="5392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5148064" y="1893505"/>
            <a:ext cx="3456384" cy="288032"/>
          </a:xfrm>
          <a:prstGeom prst="wedgeRoundRectCallout">
            <a:avLst>
              <a:gd name="adj1" fmla="val 1029"/>
              <a:gd name="adj2" fmla="val -121101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Как в паспорте транспортного средства</a:t>
            </a:r>
            <a:endParaRPr lang="ru-RU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03848" y="5661248"/>
            <a:ext cx="5472608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charset="0"/>
                <a:ea typeface="Times New Roman" charset="0"/>
                <a:cs typeface="Times New Roman" charset="0"/>
              </a:rPr>
              <a:t>Необходимо указывать транспортные средства, переданные </a:t>
            </a:r>
            <a:r>
              <a:rPr lang="ru-RU" sz="1200" dirty="0" smtClean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sz="1200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sz="1200" dirty="0" smtClean="0">
                <a:latin typeface="Times New Roman" charset="0"/>
                <a:ea typeface="Times New Roman" charset="0"/>
                <a:cs typeface="Times New Roman" charset="0"/>
              </a:rPr>
              <a:t>в </a:t>
            </a:r>
            <a:r>
              <a:rPr lang="ru-RU" sz="1200" dirty="0">
                <a:latin typeface="Times New Roman" charset="0"/>
                <a:ea typeface="Times New Roman" charset="0"/>
                <a:cs typeface="Times New Roman" charset="0"/>
              </a:rPr>
              <a:t>пользование </a:t>
            </a:r>
            <a:r>
              <a:rPr lang="ru-RU" sz="1200" dirty="0" smtClean="0">
                <a:latin typeface="Times New Roman" charset="0"/>
                <a:ea typeface="Times New Roman" charset="0"/>
                <a:cs typeface="Times New Roman" charset="0"/>
              </a:rPr>
              <a:t>по </a:t>
            </a:r>
            <a:r>
              <a:rPr lang="ru-RU" sz="1200" dirty="0">
                <a:latin typeface="Times New Roman" charset="0"/>
                <a:ea typeface="Times New Roman" charset="0"/>
                <a:cs typeface="Times New Roman" charset="0"/>
              </a:rPr>
              <a:t>доверенности, находящиеся в угоне, в залоге </a:t>
            </a:r>
            <a:r>
              <a:rPr lang="ru-RU" sz="1200" dirty="0" smtClean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sz="1200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sz="1200" dirty="0" smtClean="0">
                <a:latin typeface="Times New Roman" charset="0"/>
                <a:ea typeface="Times New Roman" charset="0"/>
                <a:cs typeface="Times New Roman" charset="0"/>
              </a:rPr>
              <a:t>у </a:t>
            </a:r>
            <a:r>
              <a:rPr lang="ru-RU" sz="1200" dirty="0">
                <a:latin typeface="Times New Roman" charset="0"/>
                <a:ea typeface="Times New Roman" charset="0"/>
                <a:cs typeface="Times New Roman" charset="0"/>
              </a:rPr>
              <a:t>банка, полностью негодные </a:t>
            </a:r>
            <a:r>
              <a:rPr lang="ru-RU" sz="1200" dirty="0" smtClean="0">
                <a:latin typeface="Times New Roman" charset="0"/>
                <a:ea typeface="Times New Roman" charset="0"/>
                <a:cs typeface="Times New Roman" charset="0"/>
              </a:rPr>
              <a:t>к эксплуатации и иные, собственником которых является служащий (работник), его супруга (супруг), несовершеннолетний ребенок.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02109" y="2420888"/>
            <a:ext cx="1341891" cy="289312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ru-RU" sz="1200" dirty="0"/>
              <a:t>В</a:t>
            </a:r>
            <a:r>
              <a:rPr lang="ru-RU" sz="1200" dirty="0" smtClean="0"/>
              <a:t> </a:t>
            </a:r>
            <a:r>
              <a:rPr lang="ru-RU" sz="1200" dirty="0"/>
              <a:t>графе "Место регистрации" подраздела 3.2 раздела 3 справки допускается указание кода подразделения ГИБДД в соответствии со свидетельством о регистрации транспортного средства</a:t>
            </a:r>
            <a:endParaRPr lang="ru-RU" sz="1200" b="1" dirty="0"/>
          </a:p>
        </p:txBody>
      </p:sp>
      <p:pic>
        <p:nvPicPr>
          <p:cNvPr id="13" name="Picture 6" descr="ÐÐ°ÑÑÐ¸Ð½ÐºÐ¸ Ð¿Ð¾ Ð·Ð°Ð¿ÑÐ¾ÑÑ new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7250" r="90000">
                        <a14:foregroundMark x1="23250" y1="44000" x2="23250" y2="44000"/>
                        <a14:foregroundMark x1="57500" y1="47667" x2="57500" y2="47667"/>
                        <a14:foregroundMark x1="58250" y1="46667" x2="58250" y2="46667"/>
                        <a14:foregroundMark x1="57750" y1="47667" x2="57750" y2="47667"/>
                        <a14:foregroundMark x1="58250" y1="47667" x2="58250" y2="47667"/>
                        <a14:foregroundMark x1="58000" y1="47000" x2="58000" y2="47000"/>
                        <a14:foregroundMark x1="58250" y1="47000" x2="58250" y2="47000"/>
                        <a14:foregroundMark x1="58250" y1="47333" x2="58000" y2="46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41" t="25941" r="12731" b="22890"/>
          <a:stretch/>
        </p:blipFill>
        <p:spPr bwMode="auto">
          <a:xfrm rot="690788">
            <a:off x="8442057" y="5185609"/>
            <a:ext cx="676143" cy="32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63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24" t="9568" r="32435" b="20010"/>
          <a:stretch/>
        </p:blipFill>
        <p:spPr bwMode="auto">
          <a:xfrm>
            <a:off x="-13793" y="1124744"/>
            <a:ext cx="6385994" cy="5623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304" y="1412776"/>
            <a:ext cx="8229600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13792" y="-7062"/>
            <a:ext cx="9157792" cy="98072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75588"/>
            <a:ext cx="7200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</a:rPr>
              <a:t>Раздел 4. Сведения о счетах в банках и иных кредитных организациях</a:t>
            </a:r>
            <a:endParaRPr lang="ru-RU" sz="2400" dirty="0">
              <a:solidFill>
                <a:srgbClr val="FFC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48264" y="96182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>
                <a:solidFill>
                  <a:srgbClr val="FFC000"/>
                </a:solidFill>
              </a:rPr>
              <a:t>12</a:t>
            </a:fld>
            <a:endParaRPr lang="ru-RU" sz="1400" dirty="0">
              <a:solidFill>
                <a:srgbClr val="FFC000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1879409" y="2564904"/>
            <a:ext cx="504056" cy="504056"/>
          </a:xfrm>
          <a:prstGeom prst="straightConnector1">
            <a:avLst/>
          </a:prstGeom>
          <a:ln>
            <a:headEnd type="stealth" w="med" len="lg"/>
            <a:tailEnd type="stealth" w="med" len="lg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51520" y="4941168"/>
            <a:ext cx="4536504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51520" y="5085184"/>
            <a:ext cx="3150603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Скругленная прямоугольная выноска 19"/>
          <p:cNvSpPr/>
          <p:nvPr/>
        </p:nvSpPr>
        <p:spPr>
          <a:xfrm>
            <a:off x="7002524" y="2237071"/>
            <a:ext cx="2051720" cy="1008112"/>
          </a:xfrm>
          <a:prstGeom prst="wedgeRoundRectCallout">
            <a:avLst>
              <a:gd name="adj1" fmla="val -138018"/>
              <a:gd name="adj2" fmla="val -36298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По курсу 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Банка России 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на отчетную дату:</a:t>
            </a:r>
          </a:p>
          <a:p>
            <a:pPr algn="ctr"/>
            <a:r>
              <a:rPr lang="ru-RU" sz="1200" dirty="0">
                <a:solidFill>
                  <a:schemeClr val="bg2">
                    <a:lumMod val="25000"/>
                  </a:schemeClr>
                </a:solidFill>
                <a:hlinkClick r:id="rId3"/>
              </a:rPr>
              <a:t>http://www.cbr.ru/currency_base/daily.aspx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5220072" y="3284984"/>
            <a:ext cx="3707904" cy="1447886"/>
          </a:xfrm>
          <a:prstGeom prst="wedgeRoundRectCallout">
            <a:avLst>
              <a:gd name="adj1" fmla="val -62071"/>
              <a:gd name="adj2" fmla="val -7279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1) </a:t>
            </a:r>
            <a:r>
              <a:rPr lang="ru-RU" sz="1200" b="1" u="sng" dirty="0">
                <a:solidFill>
                  <a:schemeClr val="bg2">
                    <a:lumMod val="25000"/>
                  </a:schemeClr>
                </a:solidFill>
              </a:rPr>
              <a:t>текущий счет 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(для совершения операций, не связанных 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с 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предпринимательской деятельностью 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или 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частной практикой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); </a:t>
            </a:r>
          </a:p>
          <a:p>
            <a:pPr algn="ctr"/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2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) </a:t>
            </a:r>
            <a:r>
              <a:rPr lang="ru-RU" sz="1200" b="1" u="sng" dirty="0">
                <a:solidFill>
                  <a:schemeClr val="bg2">
                    <a:lumMod val="25000"/>
                  </a:schemeClr>
                </a:solidFill>
              </a:rPr>
              <a:t>депозитные счета 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(для учета денежных средств, размещаемых 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в 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банках с целью получения доходов 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в 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виде процентов, начисляемых 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на 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сумму размещенных денежных средств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).</a:t>
            </a:r>
            <a:endParaRPr lang="ru-RU" sz="1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76056" y="4797152"/>
            <a:ext cx="4067944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b="1" u="sng" dirty="0" smtClean="0">
                <a:solidFill>
                  <a:schemeClr val="accent2">
                    <a:lumMod val="75000"/>
                  </a:schemeClr>
                </a:solidFill>
              </a:rPr>
              <a:t>Не указываются 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счета доверительного управления, 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счета депо, счета брокера, индивидуальные инвестиционные 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счета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, «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</a:rPr>
              <a:t>Яндекс.Деньги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», «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</a:rPr>
              <a:t>Qiwi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 кошелек».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076056" y="5517232"/>
            <a:ext cx="4067944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b="1" u="sng" dirty="0" smtClean="0">
                <a:solidFill>
                  <a:schemeClr val="accent2">
                    <a:lumMod val="75000"/>
                  </a:schemeClr>
                </a:solidFill>
              </a:rPr>
              <a:t>ВНИМАНИЕ!</a:t>
            </a:r>
          </a:p>
          <a:p>
            <a:pPr algn="ctr"/>
            <a:r>
              <a:rPr lang="ru-RU" sz="1200" b="1" dirty="0">
                <a:solidFill>
                  <a:schemeClr val="accent2">
                    <a:lumMod val="75000"/>
                  </a:schemeClr>
                </a:solidFill>
              </a:rPr>
              <a:t>И</a:t>
            </a:r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</a:rPr>
              <a:t>нформация </a:t>
            </a:r>
            <a:r>
              <a:rPr lang="ru-RU" sz="1200" b="1" dirty="0">
                <a:solidFill>
                  <a:schemeClr val="accent2">
                    <a:lumMod val="75000"/>
                  </a:schemeClr>
                </a:solidFill>
              </a:rPr>
              <a:t>о наличии банковских счетов может быть получена у ФНС </a:t>
            </a:r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</a:rPr>
              <a:t>России.</a:t>
            </a:r>
            <a:endParaRPr lang="ru-RU" sz="12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1200" b="1" dirty="0">
                <a:solidFill>
                  <a:schemeClr val="accent2">
                    <a:lumMod val="75000"/>
                  </a:schemeClr>
                </a:solidFill>
              </a:rPr>
              <a:t>Порядок обращения за данными сведениями изложен на официальном сайте ФНС России по ссылке: </a:t>
            </a:r>
            <a:r>
              <a:rPr lang="ru-RU" sz="1200" b="1" dirty="0">
                <a:solidFill>
                  <a:schemeClr val="accent2">
                    <a:lumMod val="75000"/>
                  </a:schemeClr>
                </a:solidFill>
                <a:hlinkClick r:id="rId4"/>
              </a:rPr>
              <a:t>https://www.nalog.ru/rn77/fl/interest/inf_baccount/</a:t>
            </a:r>
            <a:endParaRPr lang="ru-RU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4716016" y="1190780"/>
            <a:ext cx="1720334" cy="0"/>
          </a:xfrm>
          <a:prstGeom prst="straightConnector1">
            <a:avLst/>
          </a:prstGeom>
          <a:ln>
            <a:headEnd type="stealth" w="med" len="lg"/>
            <a:tailEnd type="stealth" w="med" len="lg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372201" y="902911"/>
            <a:ext cx="28803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Рекомендуется  получить справку 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для ГС из банка, в котором открыт 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счет: </a:t>
            </a:r>
            <a:r>
              <a:rPr lang="ru-RU" sz="1200" b="1" dirty="0" smtClean="0">
                <a:solidFill>
                  <a:schemeClr val="bg2">
                    <a:lumMod val="25000"/>
                  </a:schemeClr>
                </a:solidFill>
              </a:rPr>
              <a:t>«Сведения 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</a:rPr>
              <a:t>о наличии счетов и иной информации для заполнения справки о доходах, расходах, об имуществе и обязательствах имущественного характера</a:t>
            </a:r>
            <a:r>
              <a:rPr lang="ru-RU" sz="1200" b="1" dirty="0" smtClean="0">
                <a:solidFill>
                  <a:schemeClr val="bg2">
                    <a:lumMod val="25000"/>
                  </a:schemeClr>
                </a:solidFill>
              </a:rPr>
              <a:t>»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563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9" t="8747" r="30790" b="23641"/>
          <a:stretch/>
        </p:blipFill>
        <p:spPr bwMode="auto">
          <a:xfrm>
            <a:off x="-8451" y="1093076"/>
            <a:ext cx="7090036" cy="586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-7062"/>
            <a:ext cx="9157792" cy="110013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11198" y="469"/>
            <a:ext cx="770485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400" b="1" dirty="0" smtClean="0">
                <a:solidFill>
                  <a:srgbClr val="FFC000"/>
                </a:solidFill>
              </a:rPr>
              <a:t>Раздел 5. Сведения о ценных бумагах</a:t>
            </a:r>
          </a:p>
          <a:p>
            <a:pPr algn="ctr"/>
            <a:r>
              <a:rPr lang="ru-RU" b="1" dirty="0">
                <a:solidFill>
                  <a:srgbClr val="FFC000"/>
                </a:solidFill>
              </a:rPr>
              <a:t>Подраздел 5.1. Акции и иное участие в коммерческих организациях </a:t>
            </a:r>
            <a:r>
              <a:rPr lang="ru-RU" b="1" dirty="0" smtClean="0">
                <a:solidFill>
                  <a:srgbClr val="FFC000"/>
                </a:solidFill>
              </a:rPr>
              <a:t/>
            </a:r>
            <a:br>
              <a:rPr lang="ru-RU" b="1" dirty="0" smtClean="0">
                <a:solidFill>
                  <a:srgbClr val="FFC000"/>
                </a:solidFill>
              </a:rPr>
            </a:br>
            <a:r>
              <a:rPr lang="ru-RU" b="1" dirty="0" smtClean="0">
                <a:solidFill>
                  <a:srgbClr val="FFC000"/>
                </a:solidFill>
              </a:rPr>
              <a:t>и </a:t>
            </a:r>
            <a:r>
              <a:rPr lang="ru-RU" b="1" dirty="0">
                <a:solidFill>
                  <a:srgbClr val="FFC000"/>
                </a:solidFill>
              </a:rPr>
              <a:t>фондах 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76256" y="143529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>
                <a:solidFill>
                  <a:srgbClr val="FFC000"/>
                </a:solidFill>
              </a:rPr>
              <a:t>13</a:t>
            </a:fld>
            <a:endParaRPr lang="ru-RU" sz="1400" dirty="0">
              <a:solidFill>
                <a:srgbClr val="FFC000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2915816" y="3054761"/>
            <a:ext cx="0" cy="432048"/>
          </a:xfrm>
          <a:prstGeom prst="straightConnector1">
            <a:avLst/>
          </a:prstGeom>
          <a:ln>
            <a:headEnd type="stealth"/>
            <a:tailEnd type="stealt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436096" y="3486809"/>
            <a:ext cx="33843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</a:rPr>
              <a:t>Для корректного отражения ценных бумаг, приобретенных через брокера, рекомендуется получить у брокера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справку 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об активах инвестора 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на брокерском счете </a:t>
            </a: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</a:rPr>
              <a:t>по состоянию на отчетную дату.</a:t>
            </a:r>
            <a:endParaRPr lang="ru-RU" b="1" i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63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2" t="8708" r="42400" b="51653"/>
          <a:stretch/>
        </p:blipFill>
        <p:spPr bwMode="auto">
          <a:xfrm>
            <a:off x="251520" y="1156312"/>
            <a:ext cx="8169327" cy="4360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13792" y="-7062"/>
            <a:ext cx="9157792" cy="98072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77135" y="84119"/>
            <a:ext cx="5379741" cy="8156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400" b="1" dirty="0">
                <a:solidFill>
                  <a:srgbClr val="FFC000"/>
                </a:solidFill>
              </a:rPr>
              <a:t>Раздел 5. Сведения о ценных </a:t>
            </a:r>
            <a:r>
              <a:rPr lang="ru-RU" sz="2400" b="1" dirty="0" smtClean="0">
                <a:solidFill>
                  <a:srgbClr val="FFC000"/>
                </a:solidFill>
              </a:rPr>
              <a:t>бумагах</a:t>
            </a:r>
          </a:p>
          <a:p>
            <a:pPr algn="ctr">
              <a:spcAft>
                <a:spcPts val="600"/>
              </a:spcAft>
            </a:pPr>
            <a:r>
              <a:rPr lang="ru-RU" b="1" dirty="0">
                <a:solidFill>
                  <a:srgbClr val="FFC000"/>
                </a:solidFill>
              </a:rPr>
              <a:t>Подраздел 5.2. Иные ценные </a:t>
            </a:r>
            <a:r>
              <a:rPr lang="ru-RU" b="1" dirty="0" smtClean="0">
                <a:solidFill>
                  <a:srgbClr val="FFC000"/>
                </a:solidFill>
              </a:rPr>
              <a:t>бумаги</a:t>
            </a:r>
            <a:endParaRPr lang="ru-RU" dirty="0">
              <a:solidFill>
                <a:srgbClr val="FFC000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2339752" y="2348880"/>
            <a:ext cx="0" cy="360040"/>
          </a:xfrm>
          <a:prstGeom prst="straightConnector1">
            <a:avLst/>
          </a:prstGeom>
          <a:ln>
            <a:headEnd type="stealth"/>
            <a:tailEnd type="stealt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76256" y="118177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>
                <a:solidFill>
                  <a:srgbClr val="FFC000"/>
                </a:solidFill>
              </a:rPr>
              <a:t>14</a:t>
            </a:fld>
            <a:endParaRPr lang="ru-RU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63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13792" y="-7062"/>
            <a:ext cx="9157792" cy="98072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75588"/>
            <a:ext cx="7848872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000" b="1" dirty="0" smtClean="0">
                <a:solidFill>
                  <a:srgbClr val="FFC000"/>
                </a:solidFill>
              </a:rPr>
              <a:t>Раздел 6. Сведения об обязательствах имущественного характера</a:t>
            </a:r>
          </a:p>
          <a:p>
            <a:pPr algn="ctr"/>
            <a:r>
              <a:rPr lang="ru-RU" sz="1600" b="1" dirty="0" smtClean="0">
                <a:solidFill>
                  <a:srgbClr val="FFC000"/>
                </a:solidFill>
              </a:rPr>
              <a:t>Подраздел 6.1. Объекты недвижимого имущества, находящиеся в пользовании</a:t>
            </a:r>
            <a:endParaRPr lang="ru-RU" sz="1600" dirty="0">
              <a:solidFill>
                <a:srgbClr val="FFC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76256" y="10990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>
                <a:solidFill>
                  <a:srgbClr val="FFC000"/>
                </a:solidFill>
              </a:rPr>
              <a:t>15</a:t>
            </a:fld>
            <a:endParaRPr lang="ru-RU" sz="1400" dirty="0">
              <a:solidFill>
                <a:srgbClr val="FFC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069" t="10447" r="25919" b="14380"/>
          <a:stretch/>
        </p:blipFill>
        <p:spPr bwMode="auto">
          <a:xfrm>
            <a:off x="31846" y="1002199"/>
            <a:ext cx="6372013" cy="5855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Прямая со стрелкой 12"/>
          <p:cNvCxnSpPr/>
          <p:nvPr/>
        </p:nvCxnSpPr>
        <p:spPr>
          <a:xfrm>
            <a:off x="2411760" y="3226725"/>
            <a:ext cx="0" cy="324036"/>
          </a:xfrm>
          <a:prstGeom prst="straightConnector1">
            <a:avLst/>
          </a:prstGeom>
          <a:ln>
            <a:headEnd type="stealth"/>
            <a:tailEnd type="stealt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978" y="3713506"/>
            <a:ext cx="1133055" cy="29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88743"/>
            <a:ext cx="597322" cy="206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373213" y="1124744"/>
            <a:ext cx="273630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000" dirty="0"/>
              <a:t>При заполнении данного подраздела требуется указывать объекты недвижимого имущества, которые непосредственно находятся в пользовании служащего (работника) и (или) его супруги (супруга), несовершеннолетнего ребенка на основании заключенных договоров (аренда, безвозмездное пользование и т.д.) или в результате фактического предоставления в пользование.</a:t>
            </a:r>
          </a:p>
          <a:p>
            <a:r>
              <a:rPr lang="ru-RU" sz="1000" b="1" dirty="0">
                <a:solidFill>
                  <a:schemeClr val="accent2"/>
                </a:solidFill>
              </a:rPr>
              <a:t>Не требуется </a:t>
            </a:r>
            <a:r>
              <a:rPr lang="ru-RU" sz="1000" dirty="0"/>
              <a:t>в данном подразделе справки одного из супругов указывать все объекты недвижимости, находящиеся в собственности другого супруга, при одновременном наличии следующих двух условий: </a:t>
            </a:r>
          </a:p>
          <a:p>
            <a:pPr lvl="0"/>
            <a:r>
              <a:rPr lang="ru-RU" sz="1000" dirty="0" smtClean="0"/>
              <a:t>-отсутствует </a:t>
            </a:r>
            <a:r>
              <a:rPr lang="ru-RU" sz="1000" dirty="0"/>
              <a:t>фактическое пользование этим объектом супругом; </a:t>
            </a:r>
          </a:p>
          <a:p>
            <a:pPr lvl="0"/>
            <a:r>
              <a:rPr lang="ru-RU" sz="1000" dirty="0" smtClean="0"/>
              <a:t>-эти </a:t>
            </a:r>
            <a:r>
              <a:rPr lang="ru-RU" sz="1000" dirty="0"/>
              <a:t>объекты указаны в подразделе 3.1 раздела 3 соответствующей справки. </a:t>
            </a:r>
          </a:p>
          <a:p>
            <a:r>
              <a:rPr lang="ru-RU" sz="1000" dirty="0"/>
              <a:t>Аналогично в отношении несовершеннолетних детей.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620925" y="4590256"/>
            <a:ext cx="360141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Данный подраздел заполняется в обязательном порядке, если на титульном листе:</a:t>
            </a:r>
            <a:endParaRPr lang="ru-RU" sz="14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/>
              <a:t>указан адрес регистрации, в случае, если данные об имуществе не отражены в Разделе 3;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/>
              <a:t>у</a:t>
            </a:r>
            <a:r>
              <a:rPr lang="ru-RU" sz="1400" dirty="0" smtClean="0"/>
              <a:t>казан адрес фактического проживания.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7563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13792" y="-7062"/>
            <a:ext cx="9157792" cy="98072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81778" y="13456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>
                <a:solidFill>
                  <a:srgbClr val="FFC000"/>
                </a:solidFill>
              </a:rPr>
              <a:t>16</a:t>
            </a:fld>
            <a:endParaRPr lang="ru-RU" sz="1400" dirty="0">
              <a:solidFill>
                <a:srgbClr val="FFC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99592" y="75588"/>
            <a:ext cx="7848872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000" b="1" dirty="0" smtClean="0">
                <a:solidFill>
                  <a:srgbClr val="FFC000"/>
                </a:solidFill>
              </a:rPr>
              <a:t>Раздел 6. Сведения об обязательствах имущественного характера</a:t>
            </a:r>
          </a:p>
          <a:p>
            <a:pPr algn="ctr"/>
            <a:r>
              <a:rPr lang="ru-RU" sz="1600" b="1" dirty="0">
                <a:solidFill>
                  <a:srgbClr val="FFC000"/>
                </a:solidFill>
              </a:rPr>
              <a:t>Подраздел 6.2. Срочные обязательства финансового характера</a:t>
            </a:r>
            <a:endParaRPr lang="ru-RU" sz="1600" dirty="0">
              <a:solidFill>
                <a:srgbClr val="FFC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10" t="9548" r="26313" b="30213"/>
          <a:stretch/>
        </p:blipFill>
        <p:spPr bwMode="auto">
          <a:xfrm>
            <a:off x="-18053" y="1264404"/>
            <a:ext cx="6392381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Скругленная прямоугольная выноска 15"/>
          <p:cNvSpPr/>
          <p:nvPr/>
        </p:nvSpPr>
        <p:spPr>
          <a:xfrm>
            <a:off x="6378589" y="1302088"/>
            <a:ext cx="2765411" cy="1264702"/>
          </a:xfrm>
          <a:prstGeom prst="wedgeRoundRectCallout">
            <a:avLst>
              <a:gd name="adj1" fmla="val -59938"/>
              <a:gd name="adj2" fmla="val 65684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Размер 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>обязательства 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= оставшийся 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>непогашенным долг 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+ </a:t>
            </a:r>
            <a:r>
              <a:rPr lang="ru-RU" sz="1400" b="1" u="sng" dirty="0" smtClean="0">
                <a:solidFill>
                  <a:schemeClr val="bg2">
                    <a:lumMod val="25000"/>
                  </a:schemeClr>
                </a:solidFill>
              </a:rPr>
              <a:t>сумма процентов, начисленных на отчетную дату, а не до конца периода кредитования</a:t>
            </a:r>
            <a:endParaRPr lang="ru-RU" sz="1400" b="1" u="sng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5516" y="2677478"/>
            <a:ext cx="1368152" cy="600164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</a:rPr>
              <a:t>Заполняется в том числе </a:t>
            </a:r>
            <a:r>
              <a:rPr lang="ru-RU" sz="1100" u="sng" dirty="0" err="1" smtClean="0">
                <a:solidFill>
                  <a:schemeClr val="accent2">
                    <a:lumMod val="75000"/>
                  </a:schemeClr>
                </a:solidFill>
              </a:rPr>
              <a:t>с</a:t>
            </a:r>
            <a:r>
              <a:rPr lang="ru-RU" sz="1100" b="1" i="1" u="sng" dirty="0" err="1" smtClean="0">
                <a:solidFill>
                  <a:schemeClr val="accent2">
                    <a:lumMod val="75000"/>
                  </a:schemeClr>
                </a:solidFill>
              </a:rPr>
              <a:t>озаемщиками</a:t>
            </a:r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6896" y="963534"/>
            <a:ext cx="91439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</a:rPr>
              <a:t>Срочное </a:t>
            </a:r>
            <a:r>
              <a:rPr lang="ru-RU" sz="1600" b="1" i="1" dirty="0">
                <a:solidFill>
                  <a:schemeClr val="accent2">
                    <a:lumMod val="75000"/>
                  </a:schemeClr>
                </a:solidFill>
              </a:rPr>
              <a:t>обязательство финансового характера на сумму, равную или превышающую </a:t>
            </a:r>
            <a:r>
              <a:rPr lang="ru-RU" sz="1600" b="1" i="1" u="sng" dirty="0">
                <a:solidFill>
                  <a:schemeClr val="accent2">
                    <a:lumMod val="75000"/>
                  </a:schemeClr>
                </a:solidFill>
              </a:rPr>
              <a:t>500 000 руб</a:t>
            </a:r>
            <a:r>
              <a:rPr lang="ru-RU" sz="1600" b="1" i="1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374328" y="2677478"/>
            <a:ext cx="276541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8438" indent="-198438">
              <a:buFont typeface="Wingdings" panose="05000000000000000000" pitchFamily="2" charset="2"/>
              <a:buChar char="Ø"/>
              <a:tabLst>
                <a:tab pos="533400" algn="l"/>
              </a:tabLst>
            </a:pPr>
            <a:r>
              <a:rPr lang="ru-RU" sz="1200" dirty="0"/>
              <a:t>обязательства по договорам страхования жизни на случай смерти, дожития до определенного возраста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или </a:t>
            </a:r>
            <a:r>
              <a:rPr lang="ru-RU" sz="1200" dirty="0"/>
              <a:t>срока либо наступления иного события; </a:t>
            </a:r>
            <a:endParaRPr lang="ru-RU" sz="1200" dirty="0" smtClean="0"/>
          </a:p>
          <a:p>
            <a:pPr marL="198438" indent="-198438">
              <a:buFont typeface="Wingdings" panose="05000000000000000000" pitchFamily="2" charset="2"/>
              <a:buChar char="Ø"/>
              <a:tabLst>
                <a:tab pos="533400" algn="l"/>
              </a:tabLst>
            </a:pPr>
            <a:r>
              <a:rPr lang="ru-RU" sz="1200" dirty="0" smtClean="0"/>
              <a:t>пенсионного </a:t>
            </a:r>
            <a:r>
              <a:rPr lang="ru-RU" sz="1200" dirty="0"/>
              <a:t>страхования; </a:t>
            </a:r>
            <a:endParaRPr lang="ru-RU" sz="1200" dirty="0" smtClean="0"/>
          </a:p>
          <a:p>
            <a:pPr marL="198438" indent="-198438">
              <a:buFont typeface="Wingdings" panose="05000000000000000000" pitchFamily="2" charset="2"/>
              <a:buChar char="Ø"/>
              <a:tabLst>
                <a:tab pos="533400" algn="l"/>
              </a:tabLst>
            </a:pPr>
            <a:r>
              <a:rPr lang="ru-RU" sz="1200" dirty="0" smtClean="0"/>
              <a:t>страхования </a:t>
            </a:r>
            <a:r>
              <a:rPr lang="ru-RU" sz="1200" dirty="0"/>
              <a:t>жизни с условием периодических страховых выплат (ренты, аннуитетов)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и </a:t>
            </a:r>
            <a:r>
              <a:rPr lang="ru-RU" sz="1200" dirty="0"/>
              <a:t>(или) с участием страхователя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в </a:t>
            </a:r>
            <a:r>
              <a:rPr lang="ru-RU" sz="1200" dirty="0"/>
              <a:t>инвестиционном доходе </a:t>
            </a:r>
            <a:r>
              <a:rPr lang="ru-RU" sz="1200" dirty="0" smtClean="0"/>
              <a:t>страховщика; </a:t>
            </a:r>
          </a:p>
          <a:p>
            <a:pPr marL="198438" indent="-198438">
              <a:buFont typeface="Wingdings" panose="05000000000000000000" pitchFamily="2" charset="2"/>
              <a:buChar char="Ø"/>
              <a:tabLst>
                <a:tab pos="533400" algn="l"/>
              </a:tabLst>
            </a:pPr>
            <a:r>
              <a:rPr lang="ru-RU" sz="1200" dirty="0" smtClean="0"/>
              <a:t>обязательства </a:t>
            </a:r>
            <a:r>
              <a:rPr lang="ru-RU" sz="1200" dirty="0"/>
              <a:t>по договорам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о </a:t>
            </a:r>
            <a:r>
              <a:rPr lang="ru-RU" sz="1200" dirty="0"/>
              <a:t>брокерском </a:t>
            </a:r>
            <a:r>
              <a:rPr lang="ru-RU" sz="1200" dirty="0" smtClean="0"/>
              <a:t>обслуживании;</a:t>
            </a:r>
          </a:p>
          <a:p>
            <a:pPr marL="198438" indent="-198438">
              <a:buFont typeface="Wingdings" panose="05000000000000000000" pitchFamily="2" charset="2"/>
              <a:buChar char="Ø"/>
              <a:tabLst>
                <a:tab pos="533400" algn="l"/>
              </a:tabLst>
            </a:pPr>
            <a:r>
              <a:rPr lang="ru-RU" sz="1200" dirty="0" smtClean="0"/>
              <a:t>договорам </a:t>
            </a:r>
            <a:r>
              <a:rPr lang="ru-RU" sz="1200" dirty="0"/>
              <a:t>доверительного управления ценными </a:t>
            </a:r>
            <a:r>
              <a:rPr lang="ru-RU" sz="1200" dirty="0" smtClean="0"/>
              <a:t>бумагами;</a:t>
            </a:r>
          </a:p>
          <a:p>
            <a:pPr marL="198438" indent="-198438">
              <a:buFont typeface="Wingdings" panose="05000000000000000000" pitchFamily="2" charset="2"/>
              <a:buChar char="Ø"/>
              <a:tabLst>
                <a:tab pos="533400" algn="l"/>
              </a:tabLst>
            </a:pPr>
            <a:r>
              <a:rPr lang="ru-RU" sz="1200" dirty="0"/>
              <a:t>обязательства по уплате алиментов (если по состоянию на отчетную дату сумма невыплаченных алиментов равна или превышает 500 000 руб</a:t>
            </a:r>
            <a:r>
              <a:rPr lang="ru-RU" sz="1200" dirty="0" smtClean="0"/>
              <a:t>.).</a:t>
            </a:r>
            <a:endParaRPr lang="ru-RU" sz="12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55018" y="6016932"/>
            <a:ext cx="585484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>
                <a:latin typeface="Times New Roman" charset="0"/>
                <a:ea typeface="Times New Roman" charset="0"/>
                <a:cs typeface="Times New Roman" charset="0"/>
              </a:rPr>
              <a:t>Необходимо 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обязательства по договору поручительства </a:t>
            </a:r>
            <a:r>
              <a:rPr lang="ru-RU" sz="1400" i="1" dirty="0">
                <a:latin typeface="Times New Roman" charset="0"/>
                <a:ea typeface="Times New Roman" charset="0"/>
                <a:cs typeface="Times New Roman" charset="0"/>
              </a:rPr>
              <a:t>указывать </a:t>
            </a:r>
            <a:r>
              <a:rPr lang="ru-RU" sz="1400" i="1" dirty="0" smtClean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sz="1400" i="1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sz="1400" i="1" dirty="0" smtClean="0">
                <a:latin typeface="Times New Roman" charset="0"/>
                <a:ea typeface="Times New Roman" charset="0"/>
                <a:cs typeface="Times New Roman" charset="0"/>
              </a:rPr>
              <a:t>в </a:t>
            </a:r>
            <a:r>
              <a:rPr lang="ru-RU" sz="1400" i="1" dirty="0">
                <a:latin typeface="Times New Roman" charset="0"/>
                <a:ea typeface="Times New Roman" charset="0"/>
                <a:cs typeface="Times New Roman" charset="0"/>
              </a:rPr>
              <a:t>случае, </a:t>
            </a:r>
            <a:r>
              <a:rPr lang="ru-RU" sz="1400" i="1" dirty="0" smtClean="0">
                <a:latin typeface="Times New Roman" charset="0"/>
                <a:ea typeface="Times New Roman" charset="0"/>
                <a:cs typeface="Times New Roman" charset="0"/>
              </a:rPr>
              <a:t>если </a:t>
            </a:r>
            <a:r>
              <a:rPr lang="ru-RU" sz="1400" i="1" dirty="0">
                <a:latin typeface="Times New Roman" charset="0"/>
                <a:ea typeface="Times New Roman" charset="0"/>
                <a:cs typeface="Times New Roman" charset="0"/>
              </a:rPr>
              <a:t>по состоянию на отчетную дату должник не исполняет или исполняет обязательства перед кредитором ненадлежащим образом </a:t>
            </a:r>
            <a:endParaRPr lang="ru-RU" sz="1400" dirty="0"/>
          </a:p>
        </p:txBody>
      </p:sp>
      <p:sp>
        <p:nvSpPr>
          <p:cNvPr id="21" name="Овал 20"/>
          <p:cNvSpPr/>
          <p:nvPr/>
        </p:nvSpPr>
        <p:spPr>
          <a:xfrm>
            <a:off x="521320" y="5301208"/>
            <a:ext cx="1062347" cy="43204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63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13792" y="-7062"/>
            <a:ext cx="9157792" cy="98072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3" y="75588"/>
            <a:ext cx="77768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Раздел 7. Сведения о недвижимом имуществе, транспортных средствах и ценных бумагах, отчужденных в течение отчетного периода в результате безвозмездной сделки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76256" y="125599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>
                <a:solidFill>
                  <a:srgbClr val="FFC000"/>
                </a:solidFill>
              </a:rPr>
              <a:t>17</a:t>
            </a:fld>
            <a:endParaRPr lang="ru-RU" sz="1400" dirty="0">
              <a:solidFill>
                <a:srgbClr val="FFC000"/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14" t="10123" b="27160"/>
          <a:stretch/>
        </p:blipFill>
        <p:spPr bwMode="auto">
          <a:xfrm>
            <a:off x="-13792" y="998918"/>
            <a:ext cx="9098045" cy="4446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05" t="5175" r="29628" b="34355"/>
          <a:stretch/>
        </p:blipFill>
        <p:spPr bwMode="auto">
          <a:xfrm>
            <a:off x="4283968" y="1412776"/>
            <a:ext cx="4833006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Прямая со стрелкой 8"/>
          <p:cNvCxnSpPr/>
          <p:nvPr/>
        </p:nvCxnSpPr>
        <p:spPr>
          <a:xfrm>
            <a:off x="3851920" y="3222071"/>
            <a:ext cx="683310" cy="0"/>
          </a:xfrm>
          <a:prstGeom prst="straightConnector1">
            <a:avLst/>
          </a:prstGeom>
          <a:ln>
            <a:headEnd type="stealth" w="med" len="lg"/>
            <a:tailEnd type="stealth" w="med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563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16" t="8700" r="40025" b="9328"/>
          <a:stretch/>
        </p:blipFill>
        <p:spPr bwMode="auto">
          <a:xfrm>
            <a:off x="39797" y="938926"/>
            <a:ext cx="4932040" cy="585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1321" y="1553912"/>
            <a:ext cx="8229600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13792" y="-7062"/>
            <a:ext cx="9157792" cy="98072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95383" y="306420"/>
            <a:ext cx="19394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</a:rPr>
              <a:t>Приложение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 rot="10800000">
            <a:off x="2746556" y="2492896"/>
            <a:ext cx="6220536" cy="2376264"/>
          </a:xfrm>
          <a:prstGeom prst="wedgeRoundRectCallout">
            <a:avLst>
              <a:gd name="adj1" fmla="val 64233"/>
              <a:gd name="adj2" fmla="val 8179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6876256" y="118177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>
                <a:solidFill>
                  <a:srgbClr val="FFC000"/>
                </a:solidFill>
              </a:rPr>
              <a:t>18</a:t>
            </a:fld>
            <a:endParaRPr lang="ru-RU" sz="1400" dirty="0">
              <a:solidFill>
                <a:srgbClr val="FFC000"/>
              </a:solidFill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6" t="10674" r="18309" b="59086"/>
          <a:stretch/>
        </p:blipFill>
        <p:spPr bwMode="auto">
          <a:xfrm>
            <a:off x="2786040" y="2681655"/>
            <a:ext cx="5923529" cy="1879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Овал 16"/>
          <p:cNvSpPr/>
          <p:nvPr/>
        </p:nvSpPr>
        <p:spPr>
          <a:xfrm>
            <a:off x="395536" y="1838850"/>
            <a:ext cx="1008112" cy="180020"/>
          </a:xfrm>
          <a:prstGeom prst="ellipse">
            <a:avLst/>
          </a:prstGeom>
          <a:noFill/>
          <a:ln w="158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938440" y="2834055"/>
            <a:ext cx="4736417" cy="360039"/>
          </a:xfrm>
          <a:prstGeom prst="ellipse">
            <a:avLst/>
          </a:prstGeom>
          <a:noFill/>
          <a:ln w="158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7504" y="6098081"/>
            <a:ext cx="3604250" cy="6980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ru-RU" sz="1200" dirty="0" smtClean="0"/>
              <a:t>Приложения к настоящей справке на  9 листах</a:t>
            </a:r>
          </a:p>
          <a:p>
            <a:pPr algn="ctr">
              <a:lnSpc>
                <a:spcPts val="1400"/>
              </a:lnSpc>
            </a:pPr>
            <a:r>
              <a:rPr lang="ru-RU" sz="1200" dirty="0" smtClean="0"/>
              <a:t>Достоверность и полноту настоящих сведений подтверждаю     </a:t>
            </a:r>
            <a:r>
              <a:rPr lang="ru-RU" sz="1200" b="1" dirty="0" smtClean="0"/>
              <a:t>Дата 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317563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400600"/>
          </a:xfrm>
        </p:spPr>
        <p:txBody>
          <a:bodyPr>
            <a:normAutofit fontScale="92500" lnSpcReduction="20000"/>
          </a:bodyPr>
          <a:lstStyle/>
          <a:p>
            <a:pPr lvl="0" algn="just"/>
            <a:r>
              <a:rPr lang="ru-RU" sz="1800" dirty="0"/>
              <a:t>При заполнении справок с использованием СПО "Справки БК" личной подписью заверяется только последний лист справки. Наличие подписи на каждом листе (в пустой части страницы) не является нарушением.</a:t>
            </a:r>
            <a:r>
              <a:rPr lang="ru-RU" sz="1800" b="1" dirty="0"/>
              <a:t> </a:t>
            </a:r>
            <a:r>
              <a:rPr lang="ru-RU" sz="1800" dirty="0"/>
              <a:t>Лицу, представляющему справки, рекомендуется распечатать и подписать справки в течение одного дня (одной датой).</a:t>
            </a:r>
          </a:p>
          <a:p>
            <a:pPr algn="just"/>
            <a:r>
              <a:rPr lang="ru-RU" sz="1800" dirty="0"/>
              <a:t>Также не рекомендуется осуществлять подмену листов справки, листами, напечатанными в иной момент времени. При этом листы одной справки не следует менять и вставлять в другие справки, даже если они содержат идентичную информацию и время печати.</a:t>
            </a:r>
          </a:p>
          <a:p>
            <a:pPr algn="just"/>
            <a:r>
              <a:rPr lang="ru-RU" sz="1800" dirty="0"/>
              <a:t>Согласно Инструкции о порядке заполнения справки о доходах, расходах, об имуществе и обязательствах имущественного характера с использованием СПО "Справки БК" необходимо учитывать следующее: </a:t>
            </a:r>
          </a:p>
          <a:p>
            <a:pPr marL="0" indent="0" algn="just">
              <a:buNone/>
            </a:pPr>
            <a:r>
              <a:rPr lang="ru-RU" sz="1800" dirty="0" smtClean="0"/>
              <a:t>	-</a:t>
            </a:r>
            <a:r>
              <a:rPr lang="ru-RU" sz="1800" dirty="0"/>
              <a:t> для печати справок используется лазерный принтер, обеспечивающий качественную печать; </a:t>
            </a:r>
          </a:p>
          <a:p>
            <a:pPr marL="0" indent="0" algn="just">
              <a:buNone/>
            </a:pPr>
            <a:r>
              <a:rPr lang="ru-RU" sz="1800" dirty="0" smtClean="0"/>
              <a:t>	-</a:t>
            </a:r>
            <a:r>
              <a:rPr lang="ru-RU" sz="1800" dirty="0"/>
              <a:t> не допускаются дефекты печати в виде полос, пятен (при дефектах барабана или картриджа принтера); </a:t>
            </a:r>
          </a:p>
          <a:p>
            <a:pPr marL="0" indent="0" algn="just">
              <a:buNone/>
            </a:pPr>
            <a:r>
              <a:rPr lang="ru-RU" sz="1800" dirty="0" smtClean="0"/>
              <a:t>	-</a:t>
            </a:r>
            <a:r>
              <a:rPr lang="ru-RU" sz="1800" dirty="0"/>
              <a:t> не допускается наличие подписи и пометок на линейных и двумерных штрих-кодах (подпись на справке может быть поставлена в правом нижнем углу всех страниц, кроме последней. На последней странице подпись ставится в специально отведенном месте.);</a:t>
            </a:r>
          </a:p>
          <a:p>
            <a:pPr marL="0" indent="0" algn="just">
              <a:buNone/>
            </a:pPr>
            <a:r>
              <a:rPr lang="ru-RU" sz="1800" dirty="0" smtClean="0"/>
              <a:t>	-</a:t>
            </a:r>
            <a:r>
              <a:rPr lang="ru-RU" sz="1800" dirty="0"/>
              <a:t> не допускаются рукописные правки. </a:t>
            </a:r>
          </a:p>
          <a:p>
            <a:pPr algn="just"/>
            <a:r>
              <a:rPr lang="ru-RU" sz="1800" dirty="0"/>
              <a:t>Справки не следует прошивать и фиксировать скрепкой. </a:t>
            </a:r>
          </a:p>
          <a:p>
            <a:pPr algn="just"/>
            <a:r>
              <a:rPr lang="ru-RU" sz="1800" dirty="0"/>
              <a:t>Печатать справки рекомендуется только на одной стороне листа. </a:t>
            </a:r>
          </a:p>
          <a:p>
            <a:pPr marL="0" indent="0" algn="just">
              <a:buNone/>
            </a:pPr>
            <a:endParaRPr lang="ru-RU" sz="1800" dirty="0" smtClean="0"/>
          </a:p>
          <a:p>
            <a:pPr algn="just">
              <a:buFont typeface="Wingdings" panose="05000000000000000000" pitchFamily="2" charset="2"/>
              <a:buChar char="ü"/>
            </a:pPr>
            <a:endParaRPr lang="ru-RU" sz="1800" dirty="0" smtClean="0"/>
          </a:p>
          <a:p>
            <a:pPr algn="just">
              <a:buFont typeface="Wingdings" panose="05000000000000000000" pitchFamily="2" charset="2"/>
              <a:buChar char="ü"/>
            </a:pPr>
            <a:endParaRPr lang="ru-RU" sz="1800" b="1" u="sng" dirty="0"/>
          </a:p>
          <a:p>
            <a:pPr lvl="0">
              <a:buFont typeface="Wingdings" panose="05000000000000000000" pitchFamily="2" charset="2"/>
              <a:buChar char="ü"/>
            </a:pPr>
            <a:endParaRPr lang="ru-RU" sz="1800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13792" y="-7062"/>
            <a:ext cx="9157792" cy="98072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52333" y="206247"/>
            <a:ext cx="722556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C000"/>
                </a:solidFill>
              </a:rPr>
              <a:t>Заполнение справок и использованием СПО «Справки БК» </a:t>
            </a:r>
          </a:p>
          <a:p>
            <a:pPr algn="ctr"/>
            <a:r>
              <a:rPr lang="ru-RU" sz="2000" b="1" dirty="0" smtClean="0">
                <a:solidFill>
                  <a:srgbClr val="FFC000"/>
                </a:solidFill>
              </a:rPr>
              <a:t>версия 2.5.3.</a:t>
            </a:r>
            <a:r>
              <a:rPr lang="ru-RU" sz="2000" dirty="0">
                <a:hlinkClick r:id="rId2"/>
              </a:rPr>
              <a:t> </a:t>
            </a:r>
            <a:r>
              <a:rPr lang="ru-RU" sz="2000" dirty="0" smtClean="0">
                <a:hlinkClick r:id="rId2"/>
              </a:rPr>
              <a:t>от</a:t>
            </a:r>
            <a:r>
              <a:rPr lang="ru-RU" sz="2000" dirty="0">
                <a:hlinkClick r:id="rId2"/>
              </a:rPr>
              <a:t> 28.06.2023</a:t>
            </a:r>
            <a:r>
              <a:rPr lang="ru-RU" sz="2000" dirty="0"/>
              <a:t>.</a:t>
            </a:r>
          </a:p>
          <a:p>
            <a:pPr algn="ctr"/>
            <a:endParaRPr lang="ru-RU" sz="1600" b="1" dirty="0">
              <a:solidFill>
                <a:srgbClr val="FFC000"/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6876256" y="118177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>
                <a:solidFill>
                  <a:srgbClr val="FFC000"/>
                </a:solidFill>
              </a:rPr>
              <a:t>19</a:t>
            </a:fld>
            <a:endParaRPr lang="ru-RU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04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3792" y="-7062"/>
            <a:ext cx="9157792" cy="98072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10926" y="298636"/>
            <a:ext cx="30664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</a:rPr>
              <a:t>Обратите внимание!</a:t>
            </a: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98233" y="118177"/>
            <a:ext cx="360040" cy="365125"/>
          </a:xfrm>
        </p:spPr>
        <p:txBody>
          <a:bodyPr/>
          <a:lstStyle/>
          <a:p>
            <a:pPr>
              <a:defRPr/>
            </a:pPr>
            <a:fld id="{6A3E79D5-DBF2-4FF7-9626-C34075F3F2C7}" type="slidenum">
              <a:rPr lang="ru-RU" sz="1400" smtClean="0">
                <a:solidFill>
                  <a:srgbClr val="FFC000"/>
                </a:solidFill>
              </a:rPr>
              <a:pPr>
                <a:defRPr/>
              </a:pPr>
              <a:t>2</a:t>
            </a:fld>
            <a:endParaRPr lang="ru-RU" sz="1400" dirty="0">
              <a:solidFill>
                <a:srgbClr val="FFC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4520" y="1124744"/>
            <a:ext cx="27996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i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Сроки:</a:t>
            </a:r>
            <a:endParaRPr lang="ru-RU" sz="5400" b="1" i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9499" y="2204864"/>
            <a:ext cx="537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     В рамках декларационной кампании  </a:t>
            </a:r>
            <a:r>
              <a:rPr lang="ru-RU" b="1" i="1" dirty="0"/>
              <a:t>не позднее 30 апреля года, следующего за </a:t>
            </a:r>
            <a:r>
              <a:rPr lang="ru-RU" b="1" i="1" dirty="0" smtClean="0"/>
              <a:t>отчетным.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237377" y="2924944"/>
            <a:ext cx="53383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     Уточненные </a:t>
            </a:r>
            <a:r>
              <a:rPr lang="ru-RU" b="1" i="1" dirty="0"/>
              <a:t>Сведения в течение одного месяца после окончания срока представления Сведений (1 (30) апреля года, следующего за отчетным), а именно включительно в срок до 1 (31) мая года, следующего за отчетным.</a:t>
            </a:r>
          </a:p>
        </p:txBody>
      </p:sp>
      <p:pic>
        <p:nvPicPr>
          <p:cNvPr id="17" name="Picture 4" descr="ÐÐ°ÑÑÐ¸Ð½ÐºÐ¸ Ð¿Ð¾ Ð·Ð°Ð¿ÑÐ¾ÑÑ 30 Ð°Ð¿ÑÐµÐ»Ñ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124744"/>
            <a:ext cx="3042181" cy="2281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267744" y="4437112"/>
            <a:ext cx="67295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ru-RU" sz="20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635896" y="4293096"/>
            <a:ext cx="4752528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bg2">
                    <a:lumMod val="25000"/>
                  </a:schemeClr>
                </a:solidFill>
              </a:rPr>
              <a:t>При невозможности представить сведения лично служащему (работнику) рекомендуется направить их посредством почтовой связи. Сведения, направленные через организацию почтовой связи, считаются представленными в срок, если были сданы в организацию почтовой связи </a:t>
            </a:r>
            <a:r>
              <a:rPr lang="ru-RU" b="1" i="1" u="sng" dirty="0">
                <a:solidFill>
                  <a:schemeClr val="bg2">
                    <a:lumMod val="25000"/>
                  </a:schemeClr>
                </a:solidFill>
              </a:rPr>
              <a:t>до 24 часов последнего дня </a:t>
            </a:r>
            <a:r>
              <a:rPr lang="ru-RU" b="1" i="1" u="sng" dirty="0" smtClean="0">
                <a:solidFill>
                  <a:schemeClr val="bg2">
                    <a:lumMod val="25000"/>
                  </a:schemeClr>
                </a:solidFill>
              </a:rPr>
              <a:t>срока.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238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3558" y="2503514"/>
            <a:ext cx="7956884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i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</a:t>
            </a:r>
          </a:p>
          <a:p>
            <a:pPr algn="ctr"/>
            <a:r>
              <a:rPr lang="ru-RU" sz="7200" b="1" i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 внимание!</a:t>
            </a:r>
            <a:endParaRPr lang="ru-RU" sz="7200" b="1" i="1" u="sng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48264" y="9592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>
                <a:solidFill>
                  <a:srgbClr val="FFC000"/>
                </a:solidFill>
              </a:rPr>
              <a:t>20</a:t>
            </a:fld>
            <a:endParaRPr lang="ru-RU" sz="1400" dirty="0">
              <a:solidFill>
                <a:srgbClr val="FFC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709894" y="121032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B19B0651-EE4F-4900-A07F-96A6BFA9D0F0}" type="slidenum">
              <a:rPr lang="ru-RU" sz="1400">
                <a:solidFill>
                  <a:srgbClr val="FFC000"/>
                </a:solidFill>
              </a:rPr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018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42386" y="973666"/>
            <a:ext cx="8730643" cy="547260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endParaRPr lang="ru-RU" dirty="0" smtClean="0"/>
          </a:p>
          <a:p>
            <a:pPr algn="ctr"/>
            <a:r>
              <a:rPr lang="ru-RU" b="1" i="1" dirty="0" smtClean="0"/>
              <a:t>При </a:t>
            </a:r>
            <a:r>
              <a:rPr lang="ru-RU" b="1" i="1" dirty="0"/>
              <a:t>заполнении справок о доходах, расходах, об имуществе и обязательствах имущественного характера:</a:t>
            </a:r>
          </a:p>
          <a:p>
            <a:endParaRPr lang="ru-RU" i="1" u="sng" dirty="0" smtClean="0"/>
          </a:p>
          <a:p>
            <a:r>
              <a:rPr lang="ru-RU" i="1" u="sng" dirty="0" smtClean="0">
                <a:solidFill>
                  <a:schemeClr val="tx1"/>
                </a:solidFill>
              </a:rPr>
              <a:t>руководствуемся </a:t>
            </a:r>
            <a:r>
              <a:rPr lang="ru-RU" i="1" u="sng" dirty="0">
                <a:solidFill>
                  <a:schemeClr val="tx1"/>
                </a:solidFill>
              </a:rPr>
              <a:t>Методическими рекомендациями Министерства труда и социальной защиты Российской Федерации по вопросам предоставления сведений о доходах, расходах, об имуществе и обязательствах имущественного характера и заполнения соответствующей формы справки. </a:t>
            </a:r>
          </a:p>
          <a:p>
            <a:endParaRPr lang="ru-RU" i="1" u="sng" dirty="0" smtClean="0">
              <a:solidFill>
                <a:schemeClr val="tx1"/>
              </a:solidFill>
            </a:endParaRPr>
          </a:p>
          <a:p>
            <a:r>
              <a:rPr lang="ru-RU" i="1" u="sng" dirty="0" smtClean="0">
                <a:solidFill>
                  <a:schemeClr val="tx1"/>
                </a:solidFill>
              </a:rPr>
              <a:t>Справка заполняется с использованием актуальной на дату представления Сведений версии специального программного обеспечения "Справки БК"– на данный момент </a:t>
            </a:r>
            <a:r>
              <a:rPr lang="ru-RU" b="1" i="1" dirty="0" smtClean="0">
                <a:solidFill>
                  <a:schemeClr val="tx1"/>
                </a:solidFill>
                <a:hlinkClick r:id="rId3"/>
              </a:rPr>
              <a:t>СПО Справки БК (версия 2.5.3) от 28.06.2023</a:t>
            </a:r>
            <a:r>
              <a:rPr lang="ru-RU" b="1" i="1" u="sng" dirty="0" smtClean="0">
                <a:solidFill>
                  <a:schemeClr val="tx1"/>
                </a:solidFill>
              </a:rPr>
              <a:t>.</a:t>
            </a:r>
          </a:p>
          <a:p>
            <a:endParaRPr lang="ru-RU" b="1" i="1" u="sng" dirty="0">
              <a:solidFill>
                <a:schemeClr val="tx1"/>
              </a:solidFill>
            </a:endParaRPr>
          </a:p>
          <a:p>
            <a:endParaRPr lang="ru-RU" b="1" i="1" u="sng" dirty="0" smtClean="0">
              <a:solidFill>
                <a:schemeClr val="tx1"/>
              </a:solidFill>
            </a:endParaRPr>
          </a:p>
          <a:p>
            <a:pPr marL="298450" indent="-285750">
              <a:buFont typeface="Wingdings" panose="05000000000000000000" pitchFamily="2" charset="2"/>
              <a:buChar char="ü"/>
            </a:pPr>
            <a:endParaRPr lang="ru-RU" i="1" dirty="0" smtClean="0">
              <a:solidFill>
                <a:schemeClr val="tx1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298450" indent="-285750">
              <a:buFont typeface="Wingdings" panose="05000000000000000000" pitchFamily="2" charset="2"/>
              <a:buChar char="ü"/>
            </a:pPr>
            <a:endParaRPr lang="ru-RU" i="1" dirty="0" smtClean="0">
              <a:solidFill>
                <a:schemeClr val="tx1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298450" indent="-285750" algn="ctr">
              <a:buFont typeface="Wingdings" panose="05000000000000000000" pitchFamily="2" charset="2"/>
              <a:buChar char="ü"/>
            </a:pPr>
            <a:endParaRPr lang="ru-RU" i="1" dirty="0" smtClean="0">
              <a:solidFill>
                <a:schemeClr val="tx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13792" y="-7062"/>
            <a:ext cx="9157792" cy="98072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10926" y="298636"/>
            <a:ext cx="30664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</a:rPr>
              <a:t>Обратите внимание!</a:t>
            </a: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98233" y="118177"/>
            <a:ext cx="360040" cy="365125"/>
          </a:xfrm>
        </p:spPr>
        <p:txBody>
          <a:bodyPr/>
          <a:lstStyle/>
          <a:p>
            <a:pPr>
              <a:defRPr/>
            </a:pPr>
            <a:fld id="{6A3E79D5-DBF2-4FF7-9626-C34075F3F2C7}" type="slidenum">
              <a:rPr lang="ru-RU" sz="1400" smtClean="0">
                <a:solidFill>
                  <a:srgbClr val="FFC000"/>
                </a:solidFill>
              </a:rPr>
              <a:pPr>
                <a:defRPr/>
              </a:pPr>
              <a:t>3</a:t>
            </a:fld>
            <a:endParaRPr lang="ru-RU" sz="1400" dirty="0">
              <a:solidFill>
                <a:srgbClr val="FFC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51920" y="4917067"/>
            <a:ext cx="4752528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Официальный сайт </a:t>
            </a:r>
            <a:r>
              <a:rPr lang="ru-RU" dirty="0"/>
              <a:t>Президента Российской Федерации сети «Интернет» (</a:t>
            </a:r>
            <a:r>
              <a:rPr lang="ru-RU" u="sng" dirty="0">
                <a:hlinkClick r:id="rId4"/>
              </a:rPr>
              <a:t>http://www.kremlin.ru/structure/additional/12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6204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42386" y="973666"/>
            <a:ext cx="8730643" cy="5472608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12700" algn="ctr"/>
            <a:r>
              <a:rPr lang="ru-RU" b="1" i="1" u="sng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Справку рекомендуется заполнять только на основании правоустанавливающих и иных подтверждающих официальных документов.</a:t>
            </a:r>
          </a:p>
          <a:p>
            <a:pPr marL="12700" algn="just"/>
            <a:r>
              <a:rPr lang="ru-RU" i="1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</a:p>
          <a:p>
            <a:pPr marL="298450" indent="-285750">
              <a:buFont typeface="Wingdings" panose="05000000000000000000" pitchFamily="2" charset="2"/>
              <a:buChar char="ü"/>
            </a:pPr>
            <a:r>
              <a:rPr lang="ru-RU" i="1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Справка о доходах по форме -6 НДФЛ, выдаваемая по месту службы (работы). </a:t>
            </a:r>
          </a:p>
          <a:p>
            <a:pPr marL="298450" indent="-285750">
              <a:buFont typeface="Wingdings" panose="05000000000000000000" pitchFamily="2" charset="2"/>
              <a:buChar char="ü"/>
            </a:pPr>
            <a:r>
              <a:rPr lang="ru-RU" i="1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С</a:t>
            </a:r>
            <a:r>
              <a:rPr lang="ru-RU" i="1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правка из Пенсионного фонда РФ, органов социальной защиты о сумме произведенных выплат (пенсий, пособий, стипендий).</a:t>
            </a:r>
          </a:p>
          <a:p>
            <a:pPr marL="298450" indent="-285750">
              <a:buFont typeface="Wingdings" panose="05000000000000000000" pitchFamily="2" charset="2"/>
              <a:buChar char="ü"/>
            </a:pPr>
            <a:r>
              <a:rPr lang="ru-RU" i="1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 Справка о сумме, причитающейся ребенку в качестве алиментов.</a:t>
            </a:r>
          </a:p>
          <a:p>
            <a:pPr marL="298450" indent="-285750">
              <a:buFont typeface="Wingdings" panose="05000000000000000000" pitchFamily="2" charset="2"/>
              <a:buChar char="ü"/>
            </a:pPr>
            <a:r>
              <a:rPr lang="ru-RU" i="1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Договор страхования; ипотечный договор; кредитный договор; договор займа. </a:t>
            </a:r>
          </a:p>
          <a:p>
            <a:pPr marL="298450" indent="-285750">
              <a:buFont typeface="Wingdings" panose="05000000000000000000" pitchFamily="2" charset="2"/>
              <a:buChar char="ü"/>
            </a:pPr>
            <a:r>
              <a:rPr lang="ru-RU" i="1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Договор купли-продажи,</a:t>
            </a:r>
            <a:r>
              <a:rPr lang="ru-RU" i="1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i="1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договор </a:t>
            </a:r>
            <a:r>
              <a:rPr lang="ru-RU" i="1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участия в долевом </a:t>
            </a:r>
            <a:r>
              <a:rPr lang="ru-RU" i="1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строительстве, договор мены, решение суда и др.</a:t>
            </a:r>
          </a:p>
          <a:p>
            <a:pPr marL="298450" indent="-285750">
              <a:buFont typeface="Wingdings" panose="05000000000000000000" pitchFamily="2" charset="2"/>
              <a:buChar char="ü"/>
            </a:pPr>
            <a:r>
              <a:rPr lang="ru-RU" i="1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Документы о праве собственности и/или выписки из Единого государственного реестра недвижимости (ЕГРН).</a:t>
            </a:r>
          </a:p>
          <a:p>
            <a:pPr marL="298450" indent="-285750">
              <a:buFont typeface="Wingdings" panose="05000000000000000000" pitchFamily="2" charset="2"/>
              <a:buChar char="ü"/>
            </a:pPr>
            <a:r>
              <a:rPr lang="ru-RU" i="1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Свидетельство о праве на наследство</a:t>
            </a:r>
            <a:r>
              <a:rPr lang="ru-RU" i="1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ru-RU" i="1" dirty="0" smtClean="0">
              <a:solidFill>
                <a:schemeClr val="tx1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298450" indent="-285750">
              <a:buFont typeface="Wingdings" panose="05000000000000000000" pitchFamily="2" charset="2"/>
              <a:buChar char="ü"/>
            </a:pPr>
            <a:r>
              <a:rPr lang="ru-RU" i="1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Паспорт транспортного средства; свидетельство о регистрации транспортного средства.</a:t>
            </a:r>
          </a:p>
          <a:p>
            <a:pPr marL="298450" indent="-285750">
              <a:buFont typeface="Wingdings" panose="05000000000000000000" pitchFamily="2" charset="2"/>
              <a:buChar char="ü"/>
            </a:pPr>
            <a:r>
              <a:rPr lang="ru-RU" i="1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Выписка о движении денежных средств по счету за отчетный период.</a:t>
            </a:r>
            <a:endParaRPr lang="ru-RU" i="1" dirty="0">
              <a:solidFill>
                <a:schemeClr val="tx1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298450" indent="-285750">
              <a:buFont typeface="Wingdings" panose="05000000000000000000" pitchFamily="2" charset="2"/>
              <a:buChar char="ü"/>
            </a:pPr>
            <a:r>
              <a:rPr lang="ru-RU" i="1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Иные правоустанавливающие документы.</a:t>
            </a:r>
          </a:p>
          <a:p>
            <a:pPr marL="298450" indent="-285750">
              <a:buFont typeface="Wingdings" panose="05000000000000000000" pitchFamily="2" charset="2"/>
              <a:buChar char="ü"/>
            </a:pPr>
            <a:endParaRPr lang="ru-RU" i="1" dirty="0" smtClean="0">
              <a:solidFill>
                <a:schemeClr val="tx1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298450" indent="-285750">
              <a:buFont typeface="Wingdings" panose="05000000000000000000" pitchFamily="2" charset="2"/>
              <a:buChar char="ü"/>
            </a:pPr>
            <a:endParaRPr lang="ru-RU" i="1" dirty="0" smtClean="0">
              <a:solidFill>
                <a:schemeClr val="tx1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298450" indent="-285750" algn="ctr">
              <a:buFont typeface="Wingdings" panose="05000000000000000000" pitchFamily="2" charset="2"/>
              <a:buChar char="ü"/>
            </a:pPr>
            <a:endParaRPr lang="ru-RU" i="1" dirty="0" smtClean="0">
              <a:solidFill>
                <a:schemeClr val="tx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13792" y="-7062"/>
            <a:ext cx="9157792" cy="98072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10926" y="298636"/>
            <a:ext cx="30664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</a:rPr>
              <a:t>Обратите внимание!</a:t>
            </a: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98233" y="118177"/>
            <a:ext cx="360040" cy="365125"/>
          </a:xfrm>
        </p:spPr>
        <p:txBody>
          <a:bodyPr/>
          <a:lstStyle/>
          <a:p>
            <a:pPr>
              <a:defRPr/>
            </a:pPr>
            <a:fld id="{6A3E79D5-DBF2-4FF7-9626-C34075F3F2C7}" type="slidenum">
              <a:rPr lang="ru-RU" sz="1400" smtClean="0">
                <a:solidFill>
                  <a:srgbClr val="FFC000"/>
                </a:solidFill>
              </a:rPr>
              <a:pPr>
                <a:defRPr/>
              </a:pPr>
              <a:t>4</a:t>
            </a:fld>
            <a:endParaRPr lang="ru-RU" sz="1400" dirty="0">
              <a:solidFill>
                <a:srgbClr val="FFC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82999" y="5517232"/>
            <a:ext cx="4067944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Не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рекомендуется пользоваться информацией, полученной по телефону, в том числе в виде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смс-сообщения.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79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20103" y="-13742"/>
            <a:ext cx="9157792" cy="98072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86061" y="252469"/>
            <a:ext cx="68407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C000"/>
                </a:solidFill>
              </a:rPr>
              <a:t>«Личный кабинет налогоплательщика»</a:t>
            </a:r>
            <a:endParaRPr lang="ru-RU" sz="2400" b="1" i="1" dirty="0">
              <a:solidFill>
                <a:srgbClr val="FFC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76256" y="125599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>
                <a:solidFill>
                  <a:srgbClr val="FFC000"/>
                </a:solidFill>
              </a:rPr>
              <a:t>5</a:t>
            </a:fld>
            <a:endParaRPr lang="ru-RU" sz="1400" dirty="0">
              <a:solidFill>
                <a:srgbClr val="FFC000"/>
              </a:solidFill>
            </a:endParaRPr>
          </a:p>
        </p:txBody>
      </p:sp>
      <p:sp>
        <p:nvSpPr>
          <p:cNvPr id="14" name="Поле 24"/>
          <p:cNvSpPr txBox="1"/>
          <p:nvPr/>
        </p:nvSpPr>
        <p:spPr>
          <a:xfrm>
            <a:off x="1727521" y="5301208"/>
            <a:ext cx="3200400" cy="177546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effectLst/>
              <a:ea typeface="Calibri"/>
              <a:cs typeface="Times New Roman"/>
            </a:endParaRPr>
          </a:p>
        </p:txBody>
      </p:sp>
      <p:sp>
        <p:nvSpPr>
          <p:cNvPr id="15" name="Поле 25"/>
          <p:cNvSpPr txBox="1"/>
          <p:nvPr/>
        </p:nvSpPr>
        <p:spPr>
          <a:xfrm>
            <a:off x="4860032" y="5211858"/>
            <a:ext cx="4171011" cy="159448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Wingdings"/>
              <a:buChar char=""/>
              <a:tabLst>
                <a:tab pos="630555" algn="l"/>
              </a:tabLst>
            </a:pPr>
            <a:endParaRPr lang="ru-RU" sz="1100" dirty="0">
              <a:effectLst/>
              <a:ea typeface="Calibri"/>
              <a:cs typeface="Times New Roman"/>
            </a:endParaRPr>
          </a:p>
        </p:txBody>
      </p:sp>
      <p:pic>
        <p:nvPicPr>
          <p:cNvPr id="19" name="Рисунок 18"/>
          <p:cNvPicPr/>
          <p:nvPr/>
        </p:nvPicPr>
        <p:blipFill rotWithShape="1">
          <a:blip r:embed="rId2" cstate="print"/>
          <a:srcRect t="10156" r="1386" b="9760"/>
          <a:stretch/>
        </p:blipFill>
        <p:spPr bwMode="auto">
          <a:xfrm>
            <a:off x="314327" y="3284984"/>
            <a:ext cx="4692113" cy="33246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/>
          <p:cNvPicPr/>
          <p:nvPr/>
        </p:nvPicPr>
        <p:blipFill rotWithShape="1">
          <a:blip r:embed="rId3" cstate="print"/>
          <a:srcRect l="20962" t="13900" r="23957" b="8465"/>
          <a:stretch/>
        </p:blipFill>
        <p:spPr bwMode="auto">
          <a:xfrm>
            <a:off x="5126749" y="1556792"/>
            <a:ext cx="3880630" cy="51352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5292080" y="1005178"/>
            <a:ext cx="3600400" cy="3077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1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КАК ПОЛУЧИТЬ ДОСТУП К СЕРВИСУ</a:t>
            </a:r>
            <a:endParaRPr lang="ru-RU" sz="1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H="1">
            <a:off x="6953275" y="1326339"/>
            <a:ext cx="1" cy="241399"/>
          </a:xfrm>
          <a:prstGeom prst="straightConnector1">
            <a:avLst/>
          </a:prstGeom>
          <a:ln>
            <a:headEnd w="med" len="lg"/>
            <a:tailEnd type="stealt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76089" y="1148007"/>
            <a:ext cx="4840723" cy="218521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Получить сведения </a:t>
            </a:r>
            <a:r>
              <a:rPr lang="ru-RU" sz="1600" b="1" dirty="0">
                <a:solidFill>
                  <a:schemeClr val="tx1"/>
                </a:solidFill>
              </a:rPr>
              <a:t>об имуществе, о счетах в банках и иных кредитных организациях </a:t>
            </a:r>
            <a:r>
              <a:rPr lang="ru-RU" sz="1600" b="1" dirty="0" smtClean="0">
                <a:solidFill>
                  <a:schemeClr val="tx1"/>
                </a:solidFill>
              </a:rPr>
              <a:t>можно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на официальном сайте ФНС </a:t>
            </a:r>
            <a:r>
              <a:rPr lang="ru-RU" sz="2000" b="1" dirty="0" smtClean="0">
                <a:solidFill>
                  <a:schemeClr val="tx1"/>
                </a:solidFill>
              </a:rPr>
              <a:t>https</a:t>
            </a:r>
            <a:r>
              <a:rPr lang="ru-RU" sz="2000" b="1" dirty="0">
                <a:solidFill>
                  <a:schemeClr val="tx1"/>
                </a:solidFill>
              </a:rPr>
              <a:t>://</a:t>
            </a:r>
            <a:r>
              <a:rPr lang="en-US" sz="2000" b="1" dirty="0">
                <a:solidFill>
                  <a:schemeClr val="tx1"/>
                </a:solidFill>
              </a:rPr>
              <a:t>www</a:t>
            </a:r>
            <a:r>
              <a:rPr lang="ru-RU" sz="2000" b="1" dirty="0">
                <a:solidFill>
                  <a:schemeClr val="tx1"/>
                </a:solidFill>
              </a:rPr>
              <a:t>.nalog.ru</a:t>
            </a:r>
            <a:r>
              <a:rPr lang="ru-RU" sz="2000" b="1" dirty="0" smtClean="0">
                <a:solidFill>
                  <a:schemeClr val="tx1"/>
                </a:solidFill>
              </a:rPr>
              <a:t>/.</a:t>
            </a:r>
            <a:endParaRPr lang="ru-RU" sz="2000" b="1" dirty="0">
              <a:solidFill>
                <a:schemeClr val="tx1"/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 Для получения доступа к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«Личному кабинету налогоплательщика» рекомендуем зарегистрироваться для этого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sz="1600" b="1" dirty="0">
                <a:solidFill>
                  <a:schemeClr val="tx1"/>
                </a:solidFill>
              </a:rPr>
              <a:t>на официальном сайте </a:t>
            </a:r>
            <a:r>
              <a:rPr lang="ru-RU" sz="1600" b="1" dirty="0" smtClean="0">
                <a:solidFill>
                  <a:schemeClr val="tx1"/>
                </a:solidFill>
              </a:rPr>
              <a:t>ФНС.</a:t>
            </a:r>
            <a:endParaRPr lang="ru-RU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3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13792" y="-7062"/>
            <a:ext cx="9157792" cy="98072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298636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ctr" defTabSz="630000"/>
            <a:r>
              <a:rPr lang="ru-RU" sz="2800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Титульный лист справки</a:t>
            </a:r>
            <a:endParaRPr lang="ru-RU" sz="2800" b="1" dirty="0">
              <a:ln w="1905"/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87834" y="9592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>
                <a:solidFill>
                  <a:srgbClr val="FFC000"/>
                </a:solidFill>
              </a:rPr>
              <a:t>6</a:t>
            </a:fld>
            <a:endParaRPr lang="ru-RU" sz="1400" dirty="0">
              <a:solidFill>
                <a:srgbClr val="FFC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59632" y="5517232"/>
            <a:ext cx="93610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483768" y="5517232"/>
            <a:ext cx="93610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195736" y="6021288"/>
            <a:ext cx="93610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565104" y="4293096"/>
            <a:ext cx="27432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" y="1124744"/>
            <a:ext cx="9000333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ая прямоугольная выноска 14"/>
          <p:cNvSpPr/>
          <p:nvPr/>
        </p:nvSpPr>
        <p:spPr>
          <a:xfrm>
            <a:off x="4932040" y="4293096"/>
            <a:ext cx="3744416" cy="720080"/>
          </a:xfrm>
          <a:prstGeom prst="wedgeRoundRectCallout">
            <a:avLst>
              <a:gd name="adj1" fmla="val -62931"/>
              <a:gd name="adj2" fmla="val -51787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На 31 декабря в соответствии с приказом </a:t>
            </a:r>
            <a:b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о назначении </a:t>
            </a:r>
            <a:endParaRPr lang="ru-RU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44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13792" y="-7062"/>
            <a:ext cx="9157792" cy="98072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49362" y="298636"/>
            <a:ext cx="41895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</a:rPr>
              <a:t>Раздел 1. Сведения о доходах</a:t>
            </a: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6948264" y="10094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>
                <a:solidFill>
                  <a:srgbClr val="FFC000"/>
                </a:solidFill>
              </a:rPr>
              <a:t>7</a:t>
            </a:fld>
            <a:endParaRPr lang="ru-RU" sz="1400" dirty="0">
              <a:solidFill>
                <a:srgbClr val="FFC00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57" t="10588" r="29058" b="13872"/>
          <a:stretch/>
        </p:blipFill>
        <p:spPr bwMode="auto">
          <a:xfrm>
            <a:off x="0" y="981677"/>
            <a:ext cx="5796136" cy="575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Скругленная прямоугольная выноска 22"/>
          <p:cNvSpPr/>
          <p:nvPr/>
        </p:nvSpPr>
        <p:spPr>
          <a:xfrm>
            <a:off x="5734000" y="1052736"/>
            <a:ext cx="3347864" cy="446745"/>
          </a:xfrm>
          <a:prstGeom prst="wedgeRoundRectCallout">
            <a:avLst>
              <a:gd name="adj1" fmla="val -51605"/>
              <a:gd name="adj2" fmla="val 106945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3">
                    <a:lumMod val="50000"/>
                  </a:schemeClr>
                </a:solidFill>
              </a:rPr>
              <a:t>Из 6-НДФЛ графа «Общая сумма дохода»</a:t>
            </a:r>
            <a:endParaRPr lang="ru-RU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6012160" y="1700808"/>
            <a:ext cx="3059832" cy="648072"/>
          </a:xfrm>
          <a:prstGeom prst="wedgeRoundRectCallout">
            <a:avLst>
              <a:gd name="adj1" fmla="val -61464"/>
              <a:gd name="adj2" fmla="val 51132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3">
                    <a:lumMod val="50000"/>
                  </a:schemeClr>
                </a:solidFill>
              </a:rPr>
              <a:t>Сумма процентов за год, в том числе по закрытым в отчетном периоде вкладам</a:t>
            </a:r>
            <a:endParaRPr lang="ru-RU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5796136" y="2420888"/>
            <a:ext cx="3275856" cy="792088"/>
          </a:xfrm>
          <a:prstGeom prst="wedgeRoundRectCallout">
            <a:avLst>
              <a:gd name="adj1" fmla="val -56653"/>
              <a:gd name="adj2" fmla="val -11385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  <a:t>Дивиденды</a:t>
            </a:r>
            <a:r>
              <a:rPr lang="ru-RU" sz="13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  <a:t>и </a:t>
            </a:r>
            <a:r>
              <a:rPr lang="ru-RU" sz="1300" dirty="0" smtClean="0">
                <a:solidFill>
                  <a:schemeClr val="accent2">
                    <a:lumMod val="75000"/>
                  </a:schemeClr>
                </a:solidFill>
              </a:rPr>
              <a:t>доходы </a:t>
            </a:r>
            <a:r>
              <a:rPr lang="ru-RU" sz="1300" dirty="0">
                <a:solidFill>
                  <a:schemeClr val="accent2">
                    <a:lumMod val="75000"/>
                  </a:schemeClr>
                </a:solidFill>
              </a:rPr>
              <a:t>от </a:t>
            </a:r>
            <a:r>
              <a:rPr lang="ru-RU" sz="1300" dirty="0" smtClean="0">
                <a:solidFill>
                  <a:schemeClr val="accent2">
                    <a:lumMod val="75000"/>
                  </a:schemeClr>
                </a:solidFill>
              </a:rPr>
              <a:t>операций с ЦБ (сумма </a:t>
            </a:r>
            <a:r>
              <a:rPr lang="ru-RU" sz="1300" dirty="0">
                <a:solidFill>
                  <a:schemeClr val="accent2">
                    <a:lumMod val="75000"/>
                  </a:schemeClr>
                </a:solidFill>
              </a:rPr>
              <a:t>финансового </a:t>
            </a:r>
            <a:r>
              <a:rPr lang="ru-RU" sz="1300" dirty="0" smtClean="0">
                <a:solidFill>
                  <a:schemeClr val="accent2">
                    <a:lumMod val="75000"/>
                  </a:schemeClr>
                </a:solidFill>
              </a:rPr>
              <a:t>результата</a:t>
            </a:r>
            <a:r>
              <a:rPr lang="ru-RU" sz="13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300" dirty="0" smtClean="0">
                <a:solidFill>
                  <a:schemeClr val="accent2">
                    <a:lumMod val="75000"/>
                  </a:schemeClr>
                </a:solidFill>
              </a:rPr>
              <a:t>= доходы </a:t>
            </a:r>
            <a:r>
              <a:rPr lang="ru-RU" sz="1300" dirty="0">
                <a:solidFill>
                  <a:schemeClr val="accent2">
                    <a:lumMod val="75000"/>
                  </a:schemeClr>
                </a:solidFill>
              </a:rPr>
              <a:t>от операций </a:t>
            </a:r>
            <a:r>
              <a:rPr lang="ru-RU" sz="1300" dirty="0" smtClean="0">
                <a:solidFill>
                  <a:schemeClr val="accent2">
                    <a:lumMod val="75000"/>
                  </a:schemeClr>
                </a:solidFill>
              </a:rPr>
              <a:t>с ЦБ – расходы </a:t>
            </a:r>
            <a:r>
              <a:rPr lang="ru-RU" sz="1300" dirty="0">
                <a:solidFill>
                  <a:schemeClr val="accent2">
                    <a:lumMod val="75000"/>
                  </a:schemeClr>
                </a:solidFill>
              </a:rPr>
              <a:t>на их </a:t>
            </a:r>
            <a:r>
              <a:rPr lang="ru-RU" sz="1300" dirty="0" smtClean="0">
                <a:solidFill>
                  <a:schemeClr val="accent2">
                    <a:lumMod val="75000"/>
                  </a:schemeClr>
                </a:solidFill>
              </a:rPr>
              <a:t>приобретение)</a:t>
            </a:r>
            <a:endParaRPr lang="ru-RU" sz="13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" name="Скругленная прямоугольная выноска 27"/>
          <p:cNvSpPr/>
          <p:nvPr/>
        </p:nvSpPr>
        <p:spPr>
          <a:xfrm>
            <a:off x="5796136" y="3409581"/>
            <a:ext cx="3275856" cy="450268"/>
          </a:xfrm>
          <a:prstGeom prst="wedgeRoundRectCallout">
            <a:avLst>
              <a:gd name="adj1" fmla="val -54636"/>
              <a:gd name="adj2" fmla="val -43749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Особое внимание для принятых </a:t>
            </a:r>
            <a:b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на службу (работу) в отчетном периоде</a:t>
            </a:r>
            <a:endParaRPr lang="ru-RU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52120" y="4293096"/>
            <a:ext cx="34918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Необходимо обратить внимание </a:t>
            </a:r>
            <a:b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на выплаты, </a:t>
            </a:r>
            <a:r>
              <a:rPr lang="ru-RU" sz="1400" b="1" i="1" u="sng" dirty="0" smtClean="0">
                <a:solidFill>
                  <a:schemeClr val="accent2">
                    <a:lumMod val="75000"/>
                  </a:schemeClr>
                </a:solidFill>
              </a:rPr>
              <a:t>не включенные в 6-НДФЛ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, такие, как пособия по 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временной нетрудоспособности, по беременности 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и 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родам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, по уходу за ребенком, материальная помощь профсоюза </a:t>
            </a:r>
            <a:b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и другие.</a:t>
            </a:r>
            <a:endParaRPr lang="ru-RU" sz="1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>
            <a:off x="5796136" y="4003864"/>
            <a:ext cx="2339330" cy="289232"/>
          </a:xfrm>
          <a:prstGeom prst="wedgeRoundRectCallout">
            <a:avLst>
              <a:gd name="adj1" fmla="val -57691"/>
              <a:gd name="adj2" fmla="val -96358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>в том числе 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«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>трейд-ин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» </a:t>
            </a:r>
            <a:endParaRPr lang="ru-RU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1" name="Скругленная прямоугольная выноска 30"/>
          <p:cNvSpPr/>
          <p:nvPr/>
        </p:nvSpPr>
        <p:spPr>
          <a:xfrm>
            <a:off x="5796136" y="5902748"/>
            <a:ext cx="3285728" cy="622596"/>
          </a:xfrm>
          <a:prstGeom prst="wedgeRoundRectCallout">
            <a:avLst>
              <a:gd name="adj1" fmla="val -54436"/>
              <a:gd name="adj2" fmla="val 26218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bg2">
                    <a:lumMod val="25000"/>
                  </a:schemeClr>
                </a:solidFill>
              </a:rPr>
              <a:t>В случае продажи мелкого имущества </a:t>
            </a:r>
            <a:r>
              <a:rPr lang="ru-RU" sz="1300" dirty="0" smtClean="0">
                <a:solidFill>
                  <a:schemeClr val="bg2">
                    <a:lumMod val="25000"/>
                  </a:schemeClr>
                </a:solidFill>
              </a:rPr>
              <a:t>указывается </a:t>
            </a:r>
            <a:r>
              <a:rPr lang="ru-RU" sz="1300" dirty="0">
                <a:solidFill>
                  <a:schemeClr val="bg2">
                    <a:lumMod val="25000"/>
                  </a:schemeClr>
                </a:solidFill>
              </a:rPr>
              <a:t>совокупный доход от их реализации.</a:t>
            </a:r>
          </a:p>
        </p:txBody>
      </p:sp>
    </p:spTree>
    <p:extLst>
      <p:ext uri="{BB962C8B-B14F-4D97-AF65-F5344CB8AC3E}">
        <p14:creationId xmlns:p14="http://schemas.microsoft.com/office/powerpoint/2010/main" val="317563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143051" y="1124744"/>
            <a:ext cx="8730643" cy="5472608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indent="361950" algn="just"/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допускаемые ошибки</a:t>
            </a:r>
          </a:p>
          <a:p>
            <a:pPr indent="361950" algn="just"/>
            <a:r>
              <a:rPr lang="ru-RU" b="1" u="sng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В поле «Иные доходы» </a:t>
            </a:r>
            <a:r>
              <a:rPr lang="ru-RU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не указаны:</a:t>
            </a:r>
          </a:p>
          <a:p>
            <a:pPr indent="355600" algn="just"/>
            <a:r>
              <a:rPr lang="ru-RU" dirty="0" smtClean="0"/>
              <a:t>–</a:t>
            </a:r>
            <a:r>
              <a:rPr lang="ru-RU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 доходы от продажи недвижимого имущества, в том числе в случае использования полученных денежные средств на приобретение нового объекта недвижимости;</a:t>
            </a:r>
          </a:p>
          <a:p>
            <a:pPr indent="355600" algn="just"/>
            <a:r>
              <a:rPr lang="ru-RU" dirty="0"/>
              <a:t>–</a:t>
            </a:r>
            <a:r>
              <a:rPr lang="ru-RU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 доходы от продажи транспортных средств, в том числе в </a:t>
            </a:r>
            <a:r>
              <a:rPr lang="ru-RU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случае </a:t>
            </a:r>
            <a:r>
              <a:rPr lang="ru-RU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зачета </a:t>
            </a:r>
            <a:r>
              <a:rPr lang="ru-RU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стоимости старого </a:t>
            </a:r>
            <a:r>
              <a:rPr lang="ru-RU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автомобиля в </a:t>
            </a:r>
            <a:r>
              <a:rPr lang="ru-RU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стоимость при покупке нового по договорам «</a:t>
            </a:r>
            <a:r>
              <a:rPr lang="ru-RU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трейд-ин»;</a:t>
            </a:r>
          </a:p>
          <a:p>
            <a:pPr indent="355600" algn="just"/>
            <a:r>
              <a:rPr lang="ru-RU" dirty="0"/>
              <a:t>–</a:t>
            </a:r>
            <a:r>
              <a:rPr lang="ru-RU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 средства, </a:t>
            </a:r>
            <a:r>
              <a:rPr lang="ru-RU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полученные в порядке дарения или наследования</a:t>
            </a:r>
            <a:r>
              <a:rPr lang="ru-RU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;</a:t>
            </a:r>
          </a:p>
          <a:p>
            <a:pPr indent="355600" algn="just"/>
            <a:r>
              <a:rPr lang="ru-RU" dirty="0" smtClean="0"/>
              <a:t>–</a:t>
            </a:r>
            <a:r>
              <a:rPr lang="ru-RU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доходы   членов   профсоюзной   организации,   </a:t>
            </a:r>
            <a:r>
              <a:rPr lang="ru-RU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полученные </a:t>
            </a:r>
            <a:r>
              <a:rPr lang="ru-RU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  от профсоюзной организации;</a:t>
            </a:r>
          </a:p>
          <a:p>
            <a:pPr indent="355600" algn="just"/>
            <a:r>
              <a:rPr lang="ru-RU" dirty="0"/>
              <a:t>–</a:t>
            </a:r>
            <a:r>
              <a:rPr lang="ru-RU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 пособия, в том числе </a:t>
            </a:r>
            <a:r>
              <a:rPr lang="ru-RU" dirty="0" smtClean="0">
                <a:latin typeface="Times New Roman" charset="0"/>
                <a:ea typeface="Times New Roman" charset="0"/>
                <a:cs typeface="Times New Roman" charset="0"/>
              </a:rPr>
              <a:t>пособия по 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беременности и </a:t>
            </a:r>
            <a:r>
              <a:rPr lang="ru-RU" dirty="0" smtClean="0">
                <a:latin typeface="Times New Roman" charset="0"/>
                <a:ea typeface="Times New Roman" charset="0"/>
                <a:cs typeface="Times New Roman" charset="0"/>
              </a:rPr>
              <a:t>родам, единовременное 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пособие при рождении </a:t>
            </a:r>
            <a:r>
              <a:rPr lang="ru-RU" dirty="0" smtClean="0">
                <a:latin typeface="Times New Roman" charset="0"/>
                <a:ea typeface="Times New Roman" charset="0"/>
                <a:cs typeface="Times New Roman" charset="0"/>
              </a:rPr>
              <a:t>ребенка;</a:t>
            </a:r>
          </a:p>
          <a:p>
            <a:pPr indent="355600" algn="just"/>
            <a:r>
              <a:rPr lang="ru-RU" dirty="0" smtClean="0">
                <a:latin typeface="Times New Roman" charset="0"/>
                <a:ea typeface="Times New Roman" charset="0"/>
                <a:cs typeface="Times New Roman" charset="0"/>
              </a:rPr>
              <a:t>- материальная помощь при рождении ребенка, в случае смерти близких родственников.</a:t>
            </a:r>
            <a:r>
              <a:rPr lang="ru-RU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</a:p>
          <a:p>
            <a:pPr marL="298450" indent="-285750" algn="just">
              <a:buFont typeface="Wingdings" charset="2"/>
              <a:buChar char="ü"/>
            </a:pPr>
            <a:endParaRPr lang="ru-RU" dirty="0" smtClean="0">
              <a:solidFill>
                <a:schemeClr val="tx1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355600" indent="-342900" algn="just">
              <a:buFont typeface="Wingdings" charset="2"/>
              <a:buChar char="ü"/>
            </a:pPr>
            <a:r>
              <a:rPr lang="ru-RU" i="1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Необходимо в </a:t>
            </a:r>
            <a:r>
              <a:rPr lang="ru-RU" i="1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поле «Иные доходы» </a:t>
            </a:r>
            <a:r>
              <a:rPr lang="ru-RU" i="1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отражать </a:t>
            </a:r>
            <a:r>
              <a:rPr lang="ru-RU" i="1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доходы, которые не были отражены в </a:t>
            </a:r>
            <a:r>
              <a:rPr lang="ru-RU" i="1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полях 1-5 </a:t>
            </a:r>
            <a:r>
              <a:rPr lang="ru-RU" i="1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раздела </a:t>
            </a:r>
            <a:r>
              <a:rPr lang="ru-RU" i="1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1 «Сведения </a:t>
            </a:r>
            <a:r>
              <a:rPr lang="ru-RU" i="1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о доходах</a:t>
            </a:r>
            <a:r>
              <a:rPr lang="ru-RU" i="1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».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-13792" y="-7062"/>
            <a:ext cx="9157792" cy="98072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49362" y="298636"/>
            <a:ext cx="41895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</a:rPr>
              <a:t>Раздел 1. Сведения о доходах</a:t>
            </a: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98233" y="118177"/>
            <a:ext cx="360040" cy="365125"/>
          </a:xfrm>
        </p:spPr>
        <p:txBody>
          <a:bodyPr/>
          <a:lstStyle/>
          <a:p>
            <a:pPr>
              <a:defRPr/>
            </a:pPr>
            <a:fld id="{6A3E79D5-DBF2-4FF7-9626-C34075F3F2C7}" type="slidenum">
              <a:rPr lang="ru-RU" sz="1400" smtClean="0">
                <a:solidFill>
                  <a:srgbClr val="FFC000"/>
                </a:solidFill>
              </a:rPr>
              <a:pPr>
                <a:defRPr/>
              </a:pPr>
              <a:t>8</a:t>
            </a:fld>
            <a:endParaRPr lang="ru-RU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4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13792" y="-7062"/>
            <a:ext cx="9157792" cy="98072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62496" y="252469"/>
            <a:ext cx="55983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</a:rPr>
              <a:t>Раздел 2. Сведения о расходах</a:t>
            </a: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48263" y="98415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>
                <a:solidFill>
                  <a:srgbClr val="FFC000"/>
                </a:solidFill>
              </a:rPr>
              <a:t>9</a:t>
            </a:fld>
            <a:endParaRPr lang="ru-RU" sz="1400" dirty="0">
              <a:solidFill>
                <a:srgbClr val="FFC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956" t="10304" r="23452" b="28609"/>
          <a:stretch/>
        </p:blipFill>
        <p:spPr bwMode="auto">
          <a:xfrm>
            <a:off x="0" y="1052736"/>
            <a:ext cx="6720742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516216" y="987525"/>
            <a:ext cx="262778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i="1" dirty="0" smtClean="0">
                <a:solidFill>
                  <a:schemeClr val="bg2">
                    <a:lumMod val="25000"/>
                  </a:schemeClr>
                </a:solidFill>
              </a:rPr>
              <a:t>Заполняется </a:t>
            </a:r>
            <a:r>
              <a:rPr lang="ru-RU" sz="1300" b="1" i="1" dirty="0">
                <a:solidFill>
                  <a:schemeClr val="bg2">
                    <a:lumMod val="25000"/>
                  </a:schemeClr>
                </a:solidFill>
              </a:rPr>
              <a:t>только в случае, если в отчетном периоде </a:t>
            </a:r>
            <a:r>
              <a:rPr lang="ru-RU" sz="1300" b="1" i="1" dirty="0" smtClean="0">
                <a:solidFill>
                  <a:schemeClr val="bg2">
                    <a:lumMod val="25000"/>
                  </a:schemeClr>
                </a:solidFill>
              </a:rPr>
              <a:t>осуществлены </a:t>
            </a:r>
            <a:r>
              <a:rPr lang="ru-RU" sz="1300" b="1" i="1" dirty="0">
                <a:solidFill>
                  <a:schemeClr val="bg2">
                    <a:lumMod val="25000"/>
                  </a:schemeClr>
                </a:solidFill>
              </a:rPr>
              <a:t>расходы по сделке (сделкам) по </a:t>
            </a:r>
            <a:r>
              <a:rPr lang="ru-RU" sz="1300" b="1" i="1" dirty="0" smtClean="0">
                <a:solidFill>
                  <a:schemeClr val="bg2">
                    <a:lumMod val="25000"/>
                  </a:schemeClr>
                </a:solidFill>
              </a:rPr>
              <a:t>приобретению объектов, и </a:t>
            </a:r>
            <a:r>
              <a:rPr lang="ru-RU" sz="1300" b="1" i="1" dirty="0">
                <a:solidFill>
                  <a:schemeClr val="bg2">
                    <a:lumMod val="25000"/>
                  </a:schemeClr>
                </a:solidFill>
              </a:rPr>
              <a:t>сумма расходов </a:t>
            </a:r>
            <a:r>
              <a:rPr lang="ru-RU" sz="1300" b="1" i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1300" b="1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300" b="1" i="1" dirty="0" smtClean="0">
                <a:solidFill>
                  <a:schemeClr val="bg2">
                    <a:lumMod val="25000"/>
                  </a:schemeClr>
                </a:solidFill>
              </a:rPr>
              <a:t>по </a:t>
            </a:r>
            <a:r>
              <a:rPr lang="ru-RU" sz="1300" b="1" i="1" dirty="0">
                <a:solidFill>
                  <a:schemeClr val="bg2">
                    <a:lumMod val="25000"/>
                  </a:schemeClr>
                </a:solidFill>
              </a:rPr>
              <a:t>такой сделке или общая сумма совершенных сделок превышает общий доход данного лица и его супруги (супруга) </a:t>
            </a:r>
            <a:r>
              <a:rPr lang="ru-RU" sz="1300" b="1" i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1300" b="1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300" b="1" i="1" dirty="0" smtClean="0">
                <a:solidFill>
                  <a:schemeClr val="bg2">
                    <a:lumMod val="25000"/>
                  </a:schemeClr>
                </a:solidFill>
              </a:rPr>
              <a:t>за </a:t>
            </a:r>
            <a:r>
              <a:rPr lang="ru-RU" sz="1300" b="1" i="1" dirty="0">
                <a:solidFill>
                  <a:schemeClr val="bg2">
                    <a:lumMod val="25000"/>
                  </a:schemeClr>
                </a:solidFill>
              </a:rPr>
              <a:t>три последних года, предшествующих отчетному периоду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20742" y="3717032"/>
            <a:ext cx="24232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</a:rPr>
              <a:t>Обратите внимание:</a:t>
            </a:r>
          </a:p>
          <a:p>
            <a:pPr algn="ctr"/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</a:rPr>
              <a:t>1. Сумма сделки = сумме источников средств.</a:t>
            </a:r>
          </a:p>
          <a:p>
            <a:pPr algn="ctr"/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</a:rPr>
              <a:t>2. Заполняется в том периоде, в котором понесены расходы.</a:t>
            </a:r>
          </a:p>
          <a:p>
            <a:pPr algn="ctr"/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</a:rPr>
              <a:t>3. Документ-основание прикладывается </a:t>
            </a:r>
            <a:b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</a:rPr>
              <a:t>к справке.</a:t>
            </a:r>
            <a:endParaRPr lang="ru-RU" sz="16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3131840" y="3140968"/>
            <a:ext cx="504056" cy="2884388"/>
          </a:xfrm>
          <a:prstGeom prst="straightConnector1">
            <a:avLst/>
          </a:prstGeom>
          <a:ln>
            <a:tailEnd type="stealt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323528" y="5949280"/>
            <a:ext cx="63972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bg2">
                    <a:lumMod val="25000"/>
                  </a:schemeClr>
                </a:solidFill>
              </a:rPr>
              <a:t>При приобретении </a:t>
            </a:r>
            <a:r>
              <a:rPr lang="ru-RU" sz="1600" b="1" i="1" dirty="0">
                <a:solidFill>
                  <a:schemeClr val="bg2">
                    <a:lumMod val="25000"/>
                  </a:schemeClr>
                </a:solidFill>
              </a:rPr>
              <a:t>недвижимого имущества посредством участия в долевом </a:t>
            </a:r>
            <a:r>
              <a:rPr lang="ru-RU" sz="1600" b="1" i="1" dirty="0" smtClean="0">
                <a:solidFill>
                  <a:schemeClr val="bg2">
                    <a:lumMod val="25000"/>
                  </a:schemeClr>
                </a:solidFill>
              </a:rPr>
              <a:t>строительстве указывается </a:t>
            </a:r>
            <a:r>
              <a:rPr lang="ru-RU" sz="1600" b="1" i="1" dirty="0">
                <a:solidFill>
                  <a:schemeClr val="bg2">
                    <a:lumMod val="25000"/>
                  </a:schemeClr>
                </a:solidFill>
              </a:rPr>
              <a:t>уплаченная в отчетный период по указанному договору </a:t>
            </a:r>
            <a:r>
              <a:rPr lang="ru-RU" sz="1600" b="1" i="1" dirty="0" smtClean="0">
                <a:solidFill>
                  <a:schemeClr val="bg2">
                    <a:lumMod val="25000"/>
                  </a:schemeClr>
                </a:solidFill>
              </a:rPr>
              <a:t>сумма.</a:t>
            </a:r>
            <a:endParaRPr lang="ru-RU" sz="16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63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">
      <a:dk1>
        <a:srgbClr val="000000"/>
      </a:dk1>
      <a:lt1>
        <a:sysClr val="window" lastClr="FFFFFF"/>
      </a:lt1>
      <a:dk2>
        <a:srgbClr val="464646"/>
      </a:dk2>
      <a:lt2>
        <a:srgbClr val="DEF5FA"/>
      </a:lt2>
      <a:accent1>
        <a:srgbClr val="006C31"/>
      </a:accent1>
      <a:accent2>
        <a:srgbClr val="AC0000"/>
      </a:accent2>
      <a:accent3>
        <a:srgbClr val="1FADCC"/>
      </a:accent3>
      <a:accent4>
        <a:srgbClr val="D25E00"/>
      </a:accent4>
      <a:accent5>
        <a:srgbClr val="FFC000"/>
      </a:accent5>
      <a:accent6>
        <a:srgbClr val="002060"/>
      </a:accent6>
      <a:hlink>
        <a:srgbClr val="FF8119"/>
      </a:hlink>
      <a:folHlink>
        <a:srgbClr val="44B9E8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10858</TotalTime>
  <Words>1337</Words>
  <Application>Microsoft Office PowerPoint</Application>
  <PresentationFormat>Экран (4:3)</PresentationFormat>
  <Paragraphs>178</Paragraphs>
  <Slides>20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Times New Roman</vt:lpstr>
      <vt:lpstr>Wingdings</vt:lpstr>
      <vt:lpstr>Тема Office</vt:lpstr>
      <vt:lpstr> </vt:lpstr>
      <vt:lpstr>Презентация PowerPoint</vt:lpstr>
      <vt:lpstr>Презентация PowerPoint</vt:lpstr>
      <vt:lpstr>Презентация PowerPoint</vt:lpstr>
      <vt:lpstr> </vt:lpstr>
      <vt:lpstr> </vt:lpstr>
      <vt:lpstr> </vt:lpstr>
      <vt:lpstr>Презентация PowerPoint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Презентация PowerPoint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коррупционных и иных правонарушений</dc:title>
  <dc:creator>Можаева Екатерина Константиновна</dc:creator>
  <cp:lastModifiedBy>Секретарь Прониной А.А.</cp:lastModifiedBy>
  <cp:revision>260</cp:revision>
  <cp:lastPrinted>2023-10-03T12:32:48Z</cp:lastPrinted>
  <dcterms:created xsi:type="dcterms:W3CDTF">2017-05-25T13:10:07Z</dcterms:created>
  <dcterms:modified xsi:type="dcterms:W3CDTF">2023-10-12T07:04:10Z</dcterms:modified>
</cp:coreProperties>
</file>